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83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67PEtQDsZF16R88f8HBpDQ==" hashData="SfAhHE0sj4RXweq9r1EqPLRVkL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165" autoAdjust="0"/>
  </p:normalViewPr>
  <p:slideViewPr>
    <p:cSldViewPr snapToGrid="0" snapToObjects="1" showGuides="1">
      <p:cViewPr>
        <p:scale>
          <a:sx n="41" d="100"/>
          <a:sy n="41" d="100"/>
        </p:scale>
        <p:origin x="-2412" y="-142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43EB-3EDC-6141-B528-E9A2A3DD04C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C45B-BD78-D941-892D-375D72BB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3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A45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6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6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5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0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3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3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78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552" y="3305176"/>
            <a:ext cx="7099073" cy="1021556"/>
          </a:xfrm>
        </p:spPr>
        <p:txBody>
          <a:bodyPr anchor="t">
            <a:no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553" y="2180035"/>
            <a:ext cx="7099072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A452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9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64F122-C758-4547-A330-4E65C923F07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310C897-8C71-FB4B-B17F-EB16A1D8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7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2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71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7710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7710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24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K_TWN_SG_2015_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191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2786" y="205979"/>
            <a:ext cx="740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786" y="1200150"/>
            <a:ext cx="7406700" cy="37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0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Font typeface="+mj-lt"/>
        <a:buAutoNum type="arabicPeriod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buFont typeface="+mj-lt"/>
        <a:buAutoNum type="alphaLcParenR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228850" indent="-400050" algn="l" defTabSz="457200" rtl="0" eaLnBrk="1" latinLnBrk="0" hangingPunct="1">
        <a:spcBef>
          <a:spcPct val="20000"/>
        </a:spcBef>
        <a:buFont typeface="+mj-lt"/>
        <a:buAutoNum type="romanUcPeriod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D06F6-379C-4583-816E-8F13953F645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5587-EF20-4AF2-BAA2-263EE03E88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-13855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87414" y="2665365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800" b="1" dirty="0" smtClean="0">
                <a:solidFill>
                  <a:srgbClr val="33CCFF"/>
                </a:solidFill>
                <a:ea typeface="Heiti TC Light"/>
                <a:cs typeface="Heiti TC Light"/>
              </a:rPr>
              <a:t>Kevin </a:t>
            </a:r>
            <a:r>
              <a:rPr lang="en-US" sz="6800" b="1" dirty="0" err="1" smtClean="0">
                <a:solidFill>
                  <a:srgbClr val="33CCFF"/>
                </a:solidFill>
                <a:ea typeface="Heiti TC Light"/>
                <a:cs typeface="Heiti TC Light"/>
              </a:rPr>
              <a:t>Buckman</a:t>
            </a:r>
            <a:endParaRPr lang="en-US" sz="6800" b="1" dirty="0">
              <a:solidFill>
                <a:srgbClr val="33CCFF"/>
              </a:solidFill>
              <a:ea typeface="Heiti TC Light"/>
              <a:cs typeface="Heiti TC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1" y="1082952"/>
            <a:ext cx="2593427" cy="259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15894" y="3676379"/>
            <a:ext cx="59038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4400" dirty="0" smtClean="0">
                <a:solidFill>
                  <a:srgbClr val="003300"/>
                </a:solidFill>
                <a:ea typeface="Heiti TC Light"/>
                <a:cs typeface="Heiti TC Light"/>
              </a:rPr>
              <a:t>特別企劃顧問</a:t>
            </a:r>
            <a:r>
              <a:rPr lang="en-US" altLang="zh-TW" sz="4400" dirty="0">
                <a:solidFill>
                  <a:srgbClr val="003300"/>
                </a:solidFill>
                <a:ea typeface="Heiti TC Light"/>
                <a:cs typeface="Heiti TC Light"/>
              </a:rPr>
              <a:t/>
            </a:r>
            <a:br>
              <a:rPr lang="en-US" altLang="zh-TW" sz="4400" dirty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altLang="zh-TW" sz="32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Special Projects Consultant</a:t>
            </a:r>
            <a:endParaRPr lang="en-US" sz="3200" b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2182" y="114385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6600" b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ABC</a:t>
            </a:r>
            <a:r>
              <a:rPr lang="zh-TW" altLang="en-US" sz="6600" b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 法則</a:t>
            </a:r>
            <a:endParaRPr lang="en-US" sz="6600" b="1" dirty="0" smtClean="0">
              <a:solidFill>
                <a:srgbClr val="003300"/>
              </a:solidFill>
              <a:latin typeface="+mn-lt"/>
              <a:ea typeface="Heiti TC Light"/>
              <a:cs typeface="Heiti TC Light"/>
            </a:endParaRPr>
          </a:p>
          <a:p>
            <a:r>
              <a:rPr lang="en-US" sz="6600" b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ABC PATTERN</a:t>
            </a:r>
            <a:endParaRPr lang="en-US" sz="6600" b="1" dirty="0">
              <a:solidFill>
                <a:srgbClr val="003300"/>
              </a:solidFill>
              <a:latin typeface="+mn-lt"/>
              <a:ea typeface="Heiti TC Light"/>
              <a:cs typeface="Heiti TC Ligh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67415" y="209020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457200" rtl="0" eaLnBrk="1" latinLnBrk="0" hangingPunct="1">
              <a:spcBef>
                <a:spcPct val="20000"/>
              </a:spcBef>
              <a:buFont typeface="+mj-lt"/>
              <a:buAutoNum type="romanUcPeriod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i="1" dirty="0" smtClean="0">
                <a:solidFill>
                  <a:srgbClr val="003300"/>
                </a:solidFill>
                <a:ea typeface="Heiti TC Light"/>
                <a:cs typeface="Heiti TC Light"/>
              </a:rPr>
              <a:t>“The PLAYBOOK”</a:t>
            </a:r>
            <a:endParaRPr lang="en-US" sz="40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71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965" y="3192375"/>
            <a:ext cx="8177880" cy="2253049"/>
          </a:xfrm>
        </p:spPr>
        <p:txBody>
          <a:bodyPr>
            <a:noAutofit/>
          </a:bodyPr>
          <a:lstStyle/>
          <a:p>
            <a:pPr marL="568325" lvl="0" indent="-342900">
              <a:spcBef>
                <a:spcPts val="0"/>
              </a:spcBef>
            </a:pPr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7 		You + 1 = 2 x 4 plans = 8/4 = 2 NEW</a:t>
            </a:r>
          </a:p>
          <a:p>
            <a:pPr marL="568325" lvl="0" indent="-342900">
              <a:spcBef>
                <a:spcPts val="0"/>
              </a:spcBef>
            </a:pPr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8 		You + 3 = 4 x 4 plans = 16/4 = 4 NEW</a:t>
            </a:r>
          </a:p>
          <a:p>
            <a:pPr marL="568325" lvl="0" indent="-342900">
              <a:spcBef>
                <a:spcPts val="0"/>
              </a:spcBef>
            </a:pPr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9 		You + 7 = 8 x 4 plans = 32/4 = 8 NEW</a:t>
            </a:r>
          </a:p>
          <a:p>
            <a:pPr marL="568325" lvl="0" indent="-342900">
              <a:spcBef>
                <a:spcPts val="0"/>
              </a:spcBef>
            </a:pPr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</a:t>
            </a:r>
            <a:r>
              <a:rPr lang="en-US" sz="1800" dirty="0" smtClean="0">
                <a:solidFill>
                  <a:srgbClr val="003300"/>
                </a:solidFill>
                <a:ea typeface="Heiti TC Light"/>
                <a:cs typeface="Heiti TC Light"/>
              </a:rPr>
              <a:t>10	</a:t>
            </a:r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	You + 15 = 16 x 4 plans = 64/4 = 16 NEW</a:t>
            </a:r>
          </a:p>
          <a:p>
            <a:pPr marL="568325" lvl="0" indent="-342900">
              <a:spcBef>
                <a:spcPts val="0"/>
              </a:spcBef>
            </a:pPr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11 	You + 31 = 32 x 4 plans = 128/4 = 32 NEW</a:t>
            </a:r>
          </a:p>
          <a:p>
            <a:pPr marL="568325" lvl="0" indent="-342900">
              <a:spcBef>
                <a:spcPts val="0"/>
              </a:spcBef>
            </a:pPr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12 	You + 63 = 63 x 4 plans = 252/4 = 63 </a:t>
            </a:r>
            <a:r>
              <a:rPr lang="en-US" sz="1800" dirty="0" smtClean="0">
                <a:solidFill>
                  <a:srgbClr val="003300"/>
                </a:solidFill>
                <a:ea typeface="Heiti TC Light"/>
                <a:cs typeface="Heiti TC Light"/>
              </a:rPr>
              <a:t>NEW</a:t>
            </a:r>
            <a:endParaRPr lang="en-US" sz="1800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19965" y="939326"/>
            <a:ext cx="8177880" cy="2253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457200" rtl="0" eaLnBrk="1" latinLnBrk="0" hangingPunct="1">
              <a:spcBef>
                <a:spcPct val="20000"/>
              </a:spcBef>
              <a:buFont typeface="+mj-lt"/>
              <a:buAutoNum type="romanUcPeriod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342900">
              <a:spcBef>
                <a:spcPts val="0"/>
              </a:spcBef>
            </a:pP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7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 		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 + 1 = 2 x 4 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 = 8/4 = 2 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新人</a:t>
            </a:r>
            <a:endParaRPr lang="en-US" altLang="zh-TW" sz="24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>
              <a:spcBef>
                <a:spcPts val="0"/>
              </a:spcBef>
            </a:pP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8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		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+ 3 = 4 x 4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= 16/4 = 4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新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人</a:t>
            </a:r>
            <a:endParaRPr lang="en-US" altLang="zh-TW" sz="2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>
              <a:spcBef>
                <a:spcPts val="0"/>
              </a:spcBef>
            </a:pP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9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		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+ 7 = 8 x 4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= 32/4 = 8 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新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人</a:t>
            </a:r>
            <a:endParaRPr lang="en-US" altLang="zh-TW" sz="2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>
              <a:spcBef>
                <a:spcPts val="0"/>
              </a:spcBef>
            </a:pP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10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		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+ 15 = 16 x 4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= 64/4 = 16 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新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人</a:t>
            </a:r>
            <a:endParaRPr lang="en-US" altLang="zh-TW" sz="2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>
              <a:spcBef>
                <a:spcPts val="0"/>
              </a:spcBef>
            </a:pP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11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	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+ 31 = 32 x 4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= 128/4 = 32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新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人</a:t>
            </a:r>
            <a:endParaRPr lang="en-US" altLang="zh-TW" sz="2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>
              <a:spcBef>
                <a:spcPts val="0"/>
              </a:spcBef>
            </a:pP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12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	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+ 63 = 63 x 4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= 252/4 = 63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新人</a:t>
            </a:r>
            <a:endParaRPr lang="en-US" sz="2500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2786" y="171475"/>
            <a:ext cx="7406700" cy="85725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2-3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年計劃是你能做到的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The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Two to Three Year Plan IS </a:t>
            </a: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within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your reach</a:t>
            </a:r>
          </a:p>
        </p:txBody>
      </p:sp>
    </p:spTree>
    <p:extLst>
      <p:ext uri="{BB962C8B-B14F-4D97-AF65-F5344CB8AC3E}">
        <p14:creationId xmlns:p14="http://schemas.microsoft.com/office/powerpoint/2010/main" val="12139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76548" y="823927"/>
            <a:ext cx="7742736" cy="3053936"/>
          </a:xfrm>
        </p:spPr>
        <p:txBody>
          <a:bodyPr>
            <a:normAutofit/>
          </a:bodyPr>
          <a:lstStyle/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每位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超連鎖店主每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月賺取</a:t>
            </a:r>
            <a:r>
              <a:rPr lang="en-US" altLang="zh-TW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≥ </a:t>
            </a:r>
            <a:r>
              <a:rPr lang="en-US" altLang="zh-TW" sz="2000" dirty="0">
                <a:solidFill>
                  <a:srgbClr val="003300"/>
                </a:solidFill>
                <a:ea typeface="Heiti TC Light"/>
                <a:cs typeface="Heiti TC Light"/>
              </a:rPr>
              <a:t>400 BV 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endParaRPr lang="en-US" altLang="zh-TW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en-US" altLang="zh-TW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12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個月招募</a:t>
            </a:r>
            <a:r>
              <a:rPr lang="en-US" altLang="zh-TW" sz="2000" dirty="0">
                <a:solidFill>
                  <a:srgbClr val="003300"/>
                </a:solidFill>
                <a:ea typeface="Heiti TC Light"/>
                <a:cs typeface="Heiti TC Light"/>
              </a:rPr>
              <a:t>≥ 126 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超連鎖店主</a:t>
            </a:r>
            <a:endParaRPr lang="en-US" sz="20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126 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超連鎖店主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x 400 BV / 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每月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= 50,400 BV / 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每月 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50,400 </a:t>
            </a:r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÷ 2 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組織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= 25,200 BV / 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每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endParaRPr lang="en-US" altLang="zh-TW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左方組織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= </a:t>
            </a:r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25,200 BV 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/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每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endParaRPr lang="en-US" altLang="zh-TW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右方組織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= </a:t>
            </a:r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25,200 BV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/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每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endParaRPr lang="en-US" altLang="zh-TW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25,200 /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每月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÷ </a:t>
            </a:r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4 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星期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= 6,300 BV / 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每星期</a:t>
            </a:r>
            <a:endParaRPr lang="en-US" sz="2000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2786" y="50711"/>
            <a:ext cx="7406700" cy="85725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2-3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年計劃是你能做到的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The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Two to Three Year Plan IS </a:t>
            </a: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within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your reach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90975" y="3307004"/>
            <a:ext cx="7742736" cy="2024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457200" rtl="0" eaLnBrk="1" latinLnBrk="0" hangingPunct="1">
              <a:spcBef>
                <a:spcPct val="20000"/>
              </a:spcBef>
              <a:buFont typeface="+mj-lt"/>
              <a:buAutoNum type="romanUcPeriod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342900"/>
            <a:r>
              <a:rPr lang="en-US" sz="1400" dirty="0" smtClean="0">
                <a:solidFill>
                  <a:srgbClr val="003300"/>
                </a:solidFill>
                <a:ea typeface="Heiti TC Light"/>
                <a:cs typeface="Heiti TC Light"/>
              </a:rPr>
              <a:t>Each UFO ≥ 400 BV / Month</a:t>
            </a:r>
          </a:p>
          <a:p>
            <a:pPr marL="568325" indent="-342900"/>
            <a:r>
              <a:rPr lang="en-US" sz="1400" dirty="0" smtClean="0">
                <a:solidFill>
                  <a:srgbClr val="003300"/>
                </a:solidFill>
                <a:ea typeface="Heiti TC Light"/>
                <a:cs typeface="Heiti TC Light"/>
              </a:rPr>
              <a:t>12 months ≥ 126 UFOs</a:t>
            </a:r>
          </a:p>
          <a:p>
            <a:pPr marL="568325" indent="-342900"/>
            <a:r>
              <a:rPr lang="en-US" sz="1400" dirty="0" smtClean="0">
                <a:solidFill>
                  <a:srgbClr val="003300"/>
                </a:solidFill>
                <a:ea typeface="Heiti TC Light"/>
                <a:cs typeface="Heiti TC Light"/>
              </a:rPr>
              <a:t>126 UFOs x 400 BV / Month = 50,400 BV / Month</a:t>
            </a:r>
          </a:p>
          <a:p>
            <a:pPr marL="568325" indent="-342900"/>
            <a:r>
              <a:rPr lang="en-US" sz="1400" dirty="0" smtClean="0">
                <a:solidFill>
                  <a:srgbClr val="003300"/>
                </a:solidFill>
                <a:ea typeface="Heiti TC Light"/>
                <a:cs typeface="Heiti TC Light"/>
              </a:rPr>
              <a:t>50,400 ÷ 2 Organizations = 25,200 BV / Month</a:t>
            </a:r>
          </a:p>
          <a:p>
            <a:pPr marL="568325" indent="-342900"/>
            <a:r>
              <a:rPr lang="en-US" sz="1400" dirty="0" smtClean="0">
                <a:solidFill>
                  <a:srgbClr val="003300"/>
                </a:solidFill>
                <a:ea typeface="Heiti TC Light"/>
                <a:cs typeface="Heiti TC Light"/>
              </a:rPr>
              <a:t>Left Organization = 25,200 BV / Month</a:t>
            </a:r>
          </a:p>
          <a:p>
            <a:pPr marL="568325" indent="-342900"/>
            <a:r>
              <a:rPr lang="en-US" sz="1400" dirty="0" smtClean="0">
                <a:solidFill>
                  <a:srgbClr val="003300"/>
                </a:solidFill>
                <a:ea typeface="Heiti TC Light"/>
                <a:cs typeface="Heiti TC Light"/>
              </a:rPr>
              <a:t>Right Organization = 25,200 BV/ Month</a:t>
            </a:r>
          </a:p>
          <a:p>
            <a:pPr marL="568325" indent="-342900"/>
            <a:r>
              <a:rPr lang="en-US" sz="1400" dirty="0" smtClean="0">
                <a:solidFill>
                  <a:srgbClr val="003300"/>
                </a:solidFill>
                <a:ea typeface="Heiti TC Light"/>
                <a:cs typeface="Heiti TC Light"/>
              </a:rPr>
              <a:t>25,200 / month ÷ 4 weeks = 6,300 BV / Week</a:t>
            </a:r>
            <a:endParaRPr lang="en-US" sz="1400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47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61930" y="1063229"/>
            <a:ext cx="702487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i="1" dirty="0">
                <a:solidFill>
                  <a:srgbClr val="4A452A"/>
                </a:solidFill>
                <a:latin typeface="+mn-lt"/>
                <a:ea typeface="Heiti TC Light"/>
                <a:cs typeface="Heiti TC Light"/>
              </a:rPr>
              <a:t>結果</a:t>
            </a:r>
            <a:r>
              <a:rPr lang="en-US" sz="7200" b="1" i="1" dirty="0" smtClean="0">
                <a:solidFill>
                  <a:srgbClr val="4A452A"/>
                </a:solidFill>
                <a:latin typeface="+mn-lt"/>
                <a:ea typeface="Heiti TC Light"/>
                <a:cs typeface="Heiti TC Light"/>
              </a:rPr>
              <a:t>RESULTS</a:t>
            </a:r>
            <a:endParaRPr lang="en-US" sz="7200" dirty="0">
              <a:solidFill>
                <a:srgbClr val="4A452A"/>
              </a:solidFill>
              <a:latin typeface="+mn-lt"/>
              <a:ea typeface="Heiti TC Light"/>
              <a:cs typeface="Heiti TC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15288" y="2175564"/>
            <a:ext cx="7723610" cy="1014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/>
            <a:r>
              <a:rPr lang="en-US" altLang="zh-TW" b="1" i="1" dirty="0">
                <a:solidFill>
                  <a:srgbClr val="4A452A"/>
                </a:solidFill>
                <a:ea typeface="Heiti TC Light"/>
                <a:cs typeface="Heiti TC Light"/>
              </a:rPr>
              <a:t>12</a:t>
            </a:r>
            <a:r>
              <a:rPr lang="zh-TW" altLang="en-US" b="1" i="1" dirty="0">
                <a:solidFill>
                  <a:srgbClr val="4A452A"/>
                </a:solidFill>
                <a:ea typeface="Heiti TC Light"/>
                <a:cs typeface="Heiti TC Light"/>
              </a:rPr>
              <a:t>個月內每星期賺取</a:t>
            </a:r>
            <a:r>
              <a:rPr lang="en-US" altLang="zh-TW" b="1" i="1" smtClean="0">
                <a:solidFill>
                  <a:srgbClr val="4A452A"/>
                </a:solidFill>
                <a:ea typeface="Heiti TC Light"/>
                <a:cs typeface="Heiti TC Light"/>
              </a:rPr>
              <a:t>HK$15,000</a:t>
            </a:r>
            <a:r>
              <a:rPr lang="zh-TW" altLang="en-US" b="1" i="1" smtClean="0">
                <a:solidFill>
                  <a:srgbClr val="4A452A"/>
                </a:solidFill>
                <a:ea typeface="Heiti TC Light"/>
                <a:cs typeface="Heiti TC Light"/>
              </a:rPr>
              <a:t>或</a:t>
            </a:r>
            <a:r>
              <a:rPr lang="zh-TW" altLang="en-US" b="1" i="1" dirty="0">
                <a:solidFill>
                  <a:srgbClr val="4A452A"/>
                </a:solidFill>
                <a:ea typeface="Heiti TC Light"/>
                <a:cs typeface="Heiti TC Light"/>
              </a:rPr>
              <a:t>更多</a:t>
            </a:r>
          </a:p>
          <a:p>
            <a:pPr marL="225425"/>
            <a:r>
              <a:rPr lang="en-US" b="1" i="1" dirty="0" smtClean="0">
                <a:solidFill>
                  <a:srgbClr val="4A452A"/>
                </a:solidFill>
                <a:ea typeface="Heiti TC Light"/>
                <a:cs typeface="Heiti TC Light"/>
              </a:rPr>
              <a:t>HK$15,000 </a:t>
            </a:r>
            <a:r>
              <a:rPr lang="en-US" b="1" i="1" dirty="0">
                <a:solidFill>
                  <a:srgbClr val="4A452A"/>
                </a:solidFill>
                <a:ea typeface="Heiti TC Light"/>
                <a:cs typeface="Heiti TC Light"/>
              </a:rPr>
              <a:t>or more per WEEK in 12 months</a:t>
            </a:r>
          </a:p>
          <a:p>
            <a:pPr marL="463550" indent="-238125"/>
            <a:endParaRPr lang="en-US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dirty="0">
              <a:solidFill>
                <a:srgbClr val="000000"/>
              </a:solidFill>
              <a:ea typeface="Heiti TC Light"/>
              <a:cs typeface="Heiti TC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1930" y="3486150"/>
            <a:ext cx="7024869" cy="1014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 algn="ctr">
              <a:buNone/>
            </a:pPr>
            <a:r>
              <a:rPr lang="en-US" altLang="zh-TW" sz="2800" dirty="0">
                <a:solidFill>
                  <a:srgbClr val="4A452A"/>
                </a:solidFill>
                <a:ea typeface="Heiti TC Light"/>
                <a:cs typeface="Heiti TC Light"/>
              </a:rPr>
              <a:t>2-3</a:t>
            </a:r>
            <a:r>
              <a:rPr lang="zh-TW" altLang="en-US" sz="2800" dirty="0">
                <a:solidFill>
                  <a:srgbClr val="4A452A"/>
                </a:solidFill>
                <a:ea typeface="Heiti TC Light"/>
                <a:cs typeface="Heiti TC Light"/>
              </a:rPr>
              <a:t>年內就可以達到</a:t>
            </a:r>
          </a:p>
          <a:p>
            <a:pPr marL="225425" indent="0" algn="ctr">
              <a:buFont typeface="Arial"/>
              <a:buNone/>
            </a:pPr>
            <a:r>
              <a:rPr lang="en-US" sz="2800" dirty="0" smtClean="0">
                <a:solidFill>
                  <a:srgbClr val="4A452A"/>
                </a:solidFill>
                <a:ea typeface="Heiti TC Light"/>
                <a:cs typeface="Heiti TC Light"/>
              </a:rPr>
              <a:t>THIS CAN BE DONE IN </a:t>
            </a:r>
            <a:br>
              <a:rPr lang="en-US" sz="2800" dirty="0" smtClean="0">
                <a:solidFill>
                  <a:srgbClr val="4A452A"/>
                </a:solidFill>
                <a:ea typeface="Heiti TC Light"/>
                <a:cs typeface="Heiti TC Light"/>
              </a:rPr>
            </a:br>
            <a:r>
              <a:rPr lang="en-US" sz="2800" dirty="0" smtClean="0">
                <a:solidFill>
                  <a:srgbClr val="4A452A"/>
                </a:solidFill>
                <a:ea typeface="Heiti TC Light"/>
                <a:cs typeface="Heiti TC Light"/>
              </a:rPr>
              <a:t>TWO-THREE YEARS</a:t>
            </a:r>
          </a:p>
          <a:p>
            <a:pPr marL="463550" indent="-238125"/>
            <a:endParaRPr lang="en-US" sz="2800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sz="2800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sz="2800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sz="2800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sz="2800" dirty="0">
              <a:solidFill>
                <a:srgbClr val="0000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85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remove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i="1" dirty="0" smtClean="0">
                <a:solidFill>
                  <a:srgbClr val="000000"/>
                </a:solidFill>
                <a:latin typeface="+mn-lt"/>
                <a:ea typeface="Heiti TC Light"/>
                <a:cs typeface="Heiti TC Light"/>
              </a:rPr>
              <a:t>結果</a:t>
            </a:r>
            <a:r>
              <a:rPr lang="en-US" sz="7200" b="1" i="1" dirty="0" smtClean="0">
                <a:solidFill>
                  <a:srgbClr val="000000"/>
                </a:solidFill>
                <a:latin typeface="+mn-lt"/>
                <a:ea typeface="Heiti TC Light"/>
                <a:cs typeface="Heiti TC Light"/>
              </a:rPr>
              <a:t>RESULTS</a:t>
            </a:r>
            <a:endParaRPr lang="en-US" sz="7200" dirty="0">
              <a:solidFill>
                <a:srgbClr val="000000"/>
              </a:solidFill>
              <a:latin typeface="+mn-lt"/>
              <a:ea typeface="Heiti TC Light"/>
              <a:cs typeface="Heiti TC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2240" y="1581853"/>
            <a:ext cx="8229600" cy="1014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/>
            <a:r>
              <a:rPr lang="en-US" altLang="zh-TW" b="1" i="1" dirty="0" smtClean="0">
                <a:solidFill>
                  <a:srgbClr val="000000"/>
                </a:solidFill>
                <a:ea typeface="Heiti TC Light"/>
                <a:cs typeface="Heiti TC Light"/>
              </a:rPr>
              <a:t>12</a:t>
            </a:r>
            <a:r>
              <a:rPr lang="zh-TW" altLang="en-US" b="1" i="1" dirty="0" smtClean="0">
                <a:solidFill>
                  <a:srgbClr val="000000"/>
                </a:solidFill>
                <a:ea typeface="Heiti TC Light"/>
                <a:cs typeface="Heiti TC Light"/>
              </a:rPr>
              <a:t>個月內每星期賺取</a:t>
            </a:r>
            <a:r>
              <a:rPr lang="en-US" altLang="zh-TW" b="1" i="1" dirty="0" smtClean="0">
                <a:solidFill>
                  <a:srgbClr val="000000"/>
                </a:solidFill>
                <a:ea typeface="Heiti TC Light"/>
                <a:cs typeface="Heiti TC Light"/>
              </a:rPr>
              <a:t>HK$16,100</a:t>
            </a:r>
            <a:r>
              <a:rPr lang="zh-TW" altLang="en-US" b="1" i="1" dirty="0" smtClean="0">
                <a:solidFill>
                  <a:srgbClr val="000000"/>
                </a:solidFill>
                <a:ea typeface="Heiti TC Light"/>
                <a:cs typeface="Heiti TC Light"/>
              </a:rPr>
              <a:t>或更多</a:t>
            </a:r>
            <a:endParaRPr lang="en-US" altLang="zh-TW" b="1" i="1" dirty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225425"/>
            <a:r>
              <a:rPr lang="en-US" b="1" i="1" dirty="0" smtClean="0">
                <a:solidFill>
                  <a:srgbClr val="000000"/>
                </a:solidFill>
                <a:ea typeface="Heiti TC Light"/>
                <a:cs typeface="Heiti TC Light"/>
              </a:rPr>
              <a:t>HK$16,100 </a:t>
            </a:r>
            <a:r>
              <a:rPr lang="en-US" b="1" i="1" dirty="0">
                <a:solidFill>
                  <a:srgbClr val="000000"/>
                </a:solidFill>
                <a:ea typeface="Heiti TC Light"/>
                <a:cs typeface="Heiti TC Light"/>
              </a:rPr>
              <a:t>or </a:t>
            </a:r>
            <a:r>
              <a:rPr lang="en-US" b="1" i="1" dirty="0" smtClean="0">
                <a:solidFill>
                  <a:srgbClr val="000000"/>
                </a:solidFill>
                <a:ea typeface="Heiti TC Light"/>
                <a:cs typeface="Heiti TC Light"/>
              </a:rPr>
              <a:t>more per WEEK in 12 months</a:t>
            </a:r>
            <a:endParaRPr lang="en-US" dirty="0" smtClean="0">
              <a:solidFill>
                <a:srgbClr val="000000"/>
              </a:solidFill>
              <a:ea typeface="Heiti TC Light"/>
              <a:cs typeface="Heiti TC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0866" y="3399890"/>
            <a:ext cx="8229600" cy="10149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 algn="ctr">
              <a:buFont typeface="Arial"/>
              <a:buNone/>
            </a:pPr>
            <a:r>
              <a:rPr lang="en-US" altLang="zh-TW" sz="2800" dirty="0" smtClean="0">
                <a:solidFill>
                  <a:srgbClr val="000000"/>
                </a:solidFill>
                <a:ea typeface="Heiti TC Light"/>
                <a:cs typeface="Heiti TC Light"/>
              </a:rPr>
              <a:t>2-3</a:t>
            </a:r>
            <a:r>
              <a:rPr lang="zh-TW" altLang="en-US" sz="2800" dirty="0" smtClean="0">
                <a:solidFill>
                  <a:srgbClr val="000000"/>
                </a:solidFill>
                <a:ea typeface="Heiti TC Light"/>
                <a:cs typeface="Heiti TC Light"/>
              </a:rPr>
              <a:t>年內就可以達到</a:t>
            </a:r>
            <a:endParaRPr lang="en-US" altLang="zh-TW" sz="2800" dirty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225425" indent="0" algn="ctr">
              <a:buFont typeface="Arial"/>
              <a:buNone/>
            </a:pPr>
            <a:r>
              <a:rPr lang="en-US" sz="2800" dirty="0" smtClean="0">
                <a:solidFill>
                  <a:srgbClr val="000000"/>
                </a:solidFill>
                <a:ea typeface="Heiti TC Light"/>
                <a:cs typeface="Heiti TC Light"/>
              </a:rPr>
              <a:t>THIS CAN BE DONE IN TWO-THREE YEARS</a:t>
            </a:r>
          </a:p>
          <a:p>
            <a:pPr marL="463550" indent="-238125"/>
            <a:endParaRPr lang="en-US" sz="2400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sz="2400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sz="2400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sz="2400" dirty="0" smtClean="0">
              <a:solidFill>
                <a:srgbClr val="000000"/>
              </a:solidFill>
              <a:ea typeface="Heiti TC Light"/>
              <a:cs typeface="Heiti TC Light"/>
            </a:endParaRPr>
          </a:p>
          <a:p>
            <a:pPr marL="463550" indent="-238125"/>
            <a:endParaRPr lang="en-US" sz="2400" dirty="0">
              <a:solidFill>
                <a:srgbClr val="0000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96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remove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60"/>
          <p:cNvSpPr txBox="1">
            <a:spLocks noChangeArrowheads="1"/>
          </p:cNvSpPr>
          <p:nvPr/>
        </p:nvSpPr>
        <p:spPr bwMode="auto">
          <a:xfrm>
            <a:off x="2296670" y="4393158"/>
            <a:ext cx="46978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Char char="•"/>
              <a:defRPr sz="2800" b="1">
                <a:solidFill>
                  <a:srgbClr val="FFFF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A</a:t>
            </a:r>
            <a:r>
              <a:rPr lang="zh-CN" alt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、</a:t>
            </a:r>
            <a:r>
              <a:rPr lang="en-US" alt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B</a:t>
            </a:r>
            <a:r>
              <a:rPr lang="zh-CN" alt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、</a:t>
            </a:r>
            <a:r>
              <a:rPr lang="en-US" alt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 C</a:t>
            </a:r>
            <a:r>
              <a:rPr lang="zh-CN" alt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等均為積極進取型</a:t>
            </a:r>
            <a:r>
              <a:rPr lang="en-US" altLang="zh-CN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(Go Now) </a:t>
            </a:r>
            <a:r>
              <a:rPr lang="zh-CN" alt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超連鎖店主</a:t>
            </a:r>
            <a:r>
              <a:rPr lang="en-US" altLang="zh-CN" sz="18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A</a:t>
            </a:r>
            <a:r>
              <a:rPr lang="en-US" altLang="zh-CN" sz="18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, B, C, etc. are </a:t>
            </a:r>
            <a:r>
              <a:rPr lang="en-US" altLang="zh-CN" sz="1800" dirty="0" err="1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GoNow</a:t>
            </a:r>
            <a:r>
              <a:rPr lang="en-US" altLang="zh-CN" sz="18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 </a:t>
            </a:r>
            <a:r>
              <a:rPr lang="en-US" altLang="zh-TW" sz="18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UFOs</a:t>
            </a:r>
            <a:endParaRPr lang="en-US" altLang="en-US" sz="1800" dirty="0" smtClean="0">
              <a:solidFill>
                <a:srgbClr val="003300"/>
              </a:solidFill>
              <a:latin typeface="+mn-lt"/>
              <a:ea typeface="Heiti TC Light"/>
              <a:cs typeface="Heiti TC Light"/>
            </a:endParaRPr>
          </a:p>
        </p:txBody>
      </p:sp>
      <p:sp>
        <p:nvSpPr>
          <p:cNvPr id="444419" name="Title 63"/>
          <p:cNvSpPr>
            <a:spLocks noGrp="1"/>
          </p:cNvSpPr>
          <p:nvPr>
            <p:ph type="title" idx="4294967295"/>
          </p:nvPr>
        </p:nvSpPr>
        <p:spPr>
          <a:xfrm>
            <a:off x="560690" y="0"/>
            <a:ext cx="9144000" cy="400050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ABC</a:t>
            </a:r>
            <a:r>
              <a:rPr lang="zh-CN" altLang="en-US" sz="3600" b="1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滾動模</a:t>
            </a:r>
            <a:r>
              <a:rPr lang="zh-CN" altLang="en-US" sz="3600" b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式</a:t>
            </a:r>
            <a:r>
              <a:rPr lang="en-US" altLang="zh-CN" sz="2200" b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ABC </a:t>
            </a:r>
            <a:r>
              <a:rPr lang="en-US" altLang="zh-CN" sz="2200" b="1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Pattern of Duplication &amp; Building Depth</a:t>
            </a:r>
            <a:endParaRPr lang="en-US" altLang="en-US" sz="2200" b="1" dirty="0" smtClean="0">
              <a:solidFill>
                <a:srgbClr val="003300"/>
              </a:solidFill>
              <a:latin typeface="+mn-lt"/>
              <a:ea typeface="Heiti TC Light"/>
              <a:cs typeface="Heiti TC Light"/>
            </a:endParaRPr>
          </a:p>
        </p:txBody>
      </p:sp>
      <p:grpSp>
        <p:nvGrpSpPr>
          <p:cNvPr id="444420" name="Group 4"/>
          <p:cNvGrpSpPr>
            <a:grpSpLocks/>
          </p:cNvGrpSpPr>
          <p:nvPr/>
        </p:nvGrpSpPr>
        <p:grpSpPr bwMode="auto">
          <a:xfrm>
            <a:off x="304800" y="400050"/>
            <a:ext cx="8534400" cy="4286250"/>
            <a:chOff x="192" y="272"/>
            <a:chExt cx="5376" cy="3600"/>
          </a:xfrm>
        </p:grpSpPr>
        <p:sp>
          <p:nvSpPr>
            <p:cNvPr id="6854658" name="Line 2"/>
            <p:cNvSpPr>
              <a:spLocks noChangeShapeType="1"/>
            </p:cNvSpPr>
            <p:nvPr/>
          </p:nvSpPr>
          <p:spPr bwMode="auto">
            <a:xfrm flipV="1">
              <a:off x="192" y="768"/>
              <a:ext cx="5376" cy="4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iti TC Light"/>
                <a:cs typeface="Heiti TC Light"/>
              </a:endParaRPr>
            </a:p>
          </p:txBody>
        </p:sp>
        <p:sp>
          <p:nvSpPr>
            <p:cNvPr id="6854661" name="Line 5"/>
            <p:cNvSpPr>
              <a:spLocks noChangeShapeType="1"/>
            </p:cNvSpPr>
            <p:nvPr/>
          </p:nvSpPr>
          <p:spPr bwMode="auto">
            <a:xfrm flipV="1">
              <a:off x="192" y="2544"/>
              <a:ext cx="5370" cy="1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iti TC Light"/>
                <a:cs typeface="Heiti TC Light"/>
              </a:endParaRPr>
            </a:p>
          </p:txBody>
        </p:sp>
        <p:sp>
          <p:nvSpPr>
            <p:cNvPr id="444423" name="AutoShape 7"/>
            <p:cNvSpPr>
              <a:spLocks noChangeAspect="1" noChangeArrowheads="1"/>
            </p:cNvSpPr>
            <p:nvPr/>
          </p:nvSpPr>
          <p:spPr bwMode="auto">
            <a:xfrm>
              <a:off x="1695" y="2128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C</a:t>
              </a:r>
            </a:p>
          </p:txBody>
        </p:sp>
        <p:sp>
          <p:nvSpPr>
            <p:cNvPr id="444424" name="AutoShape 8"/>
            <p:cNvSpPr>
              <a:spLocks noChangeAspect="1" noChangeArrowheads="1"/>
            </p:cNvSpPr>
            <p:nvPr/>
          </p:nvSpPr>
          <p:spPr bwMode="auto">
            <a:xfrm>
              <a:off x="1009" y="2688"/>
              <a:ext cx="334" cy="316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A1</a:t>
              </a:r>
            </a:p>
          </p:txBody>
        </p:sp>
        <p:sp>
          <p:nvSpPr>
            <p:cNvPr id="444425" name="AutoShape 9"/>
            <p:cNvSpPr>
              <a:spLocks noChangeAspect="1" noChangeArrowheads="1"/>
            </p:cNvSpPr>
            <p:nvPr/>
          </p:nvSpPr>
          <p:spPr bwMode="auto">
            <a:xfrm>
              <a:off x="1008" y="3120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B1</a:t>
              </a:r>
            </a:p>
          </p:txBody>
        </p:sp>
        <p:sp>
          <p:nvSpPr>
            <p:cNvPr id="444426" name="AutoShape 11"/>
            <p:cNvSpPr>
              <a:spLocks noChangeAspect="1" noChangeArrowheads="1"/>
            </p:cNvSpPr>
            <p:nvPr/>
          </p:nvSpPr>
          <p:spPr bwMode="auto">
            <a:xfrm flipH="1">
              <a:off x="4406" y="2688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A1</a:t>
              </a:r>
            </a:p>
          </p:txBody>
        </p:sp>
        <p:sp>
          <p:nvSpPr>
            <p:cNvPr id="444427" name="AutoShape 12"/>
            <p:cNvSpPr>
              <a:spLocks noChangeAspect="1" noChangeArrowheads="1"/>
            </p:cNvSpPr>
            <p:nvPr/>
          </p:nvSpPr>
          <p:spPr bwMode="auto">
            <a:xfrm flipH="1">
              <a:off x="4406" y="3120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B1</a:t>
              </a:r>
            </a:p>
          </p:txBody>
        </p:sp>
        <p:sp>
          <p:nvSpPr>
            <p:cNvPr id="444428" name="AutoShape 13"/>
            <p:cNvSpPr>
              <a:spLocks noChangeAspect="1" noChangeArrowheads="1"/>
            </p:cNvSpPr>
            <p:nvPr/>
          </p:nvSpPr>
          <p:spPr bwMode="auto">
            <a:xfrm flipH="1">
              <a:off x="4406" y="3552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C1</a:t>
              </a:r>
            </a:p>
          </p:txBody>
        </p:sp>
        <p:sp>
          <p:nvSpPr>
            <p:cNvPr id="444429" name="AutoShape 14"/>
            <p:cNvSpPr>
              <a:spLocks noChangeAspect="1" noChangeArrowheads="1"/>
            </p:cNvSpPr>
            <p:nvPr/>
          </p:nvSpPr>
          <p:spPr bwMode="auto">
            <a:xfrm flipH="1">
              <a:off x="1008" y="3552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C1</a:t>
              </a:r>
            </a:p>
          </p:txBody>
        </p:sp>
        <p:sp>
          <p:nvSpPr>
            <p:cNvPr id="444430" name="AutoShape 15"/>
            <p:cNvSpPr>
              <a:spLocks noChangeAspect="1" noChangeArrowheads="1"/>
            </p:cNvSpPr>
            <p:nvPr/>
          </p:nvSpPr>
          <p:spPr bwMode="auto">
            <a:xfrm>
              <a:off x="2284" y="912"/>
              <a:ext cx="1192" cy="240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dirty="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你</a:t>
              </a:r>
              <a:r>
                <a:rPr lang="en-US" altLang="zh-TW" sz="2000" dirty="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YOU</a:t>
              </a:r>
              <a:endParaRPr lang="en-US" altLang="en-US" sz="2000" dirty="0" smtClean="0">
                <a:solidFill>
                  <a:srgbClr val="000000"/>
                </a:solidFill>
                <a:latin typeface="+mn-lt"/>
                <a:ea typeface="Heiti TC Light"/>
                <a:cs typeface="Heiti TC Light"/>
              </a:endParaRPr>
            </a:p>
          </p:txBody>
        </p:sp>
        <p:sp>
          <p:nvSpPr>
            <p:cNvPr id="444431" name="AutoShape 16"/>
            <p:cNvSpPr>
              <a:spLocks noChangeAspect="1" noChangeArrowheads="1"/>
            </p:cNvSpPr>
            <p:nvPr/>
          </p:nvSpPr>
          <p:spPr bwMode="auto">
            <a:xfrm>
              <a:off x="2140" y="272"/>
              <a:ext cx="1480" cy="419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zh-CN" altLang="en-US" sz="2000" dirty="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資深夥伴</a:t>
              </a:r>
              <a:endParaRPr lang="en-US" altLang="zh-CN" sz="2000" dirty="0" smtClean="0">
                <a:solidFill>
                  <a:srgbClr val="000000"/>
                </a:solidFill>
                <a:latin typeface="+mn-lt"/>
                <a:ea typeface="Heiti TC Light"/>
                <a:cs typeface="Heiti TC Light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Senior Partners</a:t>
              </a:r>
              <a:endParaRPr lang="en-US" altLang="zh-CN" sz="1200" dirty="0">
                <a:solidFill>
                  <a:srgbClr val="000000"/>
                </a:solidFill>
                <a:latin typeface="+mn-lt"/>
                <a:ea typeface="Heiti TC Light"/>
                <a:cs typeface="Heiti TC Light"/>
              </a:endParaRPr>
            </a:p>
          </p:txBody>
        </p:sp>
        <p:sp>
          <p:nvSpPr>
            <p:cNvPr id="444432" name="AutoShape 27"/>
            <p:cNvSpPr>
              <a:spLocks noChangeAspect="1" noChangeArrowheads="1"/>
            </p:cNvSpPr>
            <p:nvPr/>
          </p:nvSpPr>
          <p:spPr bwMode="auto">
            <a:xfrm>
              <a:off x="1696" y="1712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B</a:t>
              </a:r>
            </a:p>
          </p:txBody>
        </p:sp>
        <p:sp>
          <p:nvSpPr>
            <p:cNvPr id="444433" name="AutoShape 39"/>
            <p:cNvSpPr>
              <a:spLocks noChangeAspect="1" noChangeArrowheads="1"/>
            </p:cNvSpPr>
            <p:nvPr/>
          </p:nvSpPr>
          <p:spPr bwMode="auto">
            <a:xfrm flipH="1">
              <a:off x="3725" y="1296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A</a:t>
              </a:r>
            </a:p>
          </p:txBody>
        </p:sp>
        <p:sp>
          <p:nvSpPr>
            <p:cNvPr id="444434" name="AutoShape 40"/>
            <p:cNvSpPr>
              <a:spLocks noChangeAspect="1" noChangeArrowheads="1"/>
            </p:cNvSpPr>
            <p:nvPr/>
          </p:nvSpPr>
          <p:spPr bwMode="auto">
            <a:xfrm>
              <a:off x="1695" y="1296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A</a:t>
              </a:r>
            </a:p>
          </p:txBody>
        </p:sp>
        <p:sp>
          <p:nvSpPr>
            <p:cNvPr id="444435" name="AutoShape 48"/>
            <p:cNvSpPr>
              <a:spLocks noChangeAspect="1" noChangeArrowheads="1"/>
            </p:cNvSpPr>
            <p:nvPr/>
          </p:nvSpPr>
          <p:spPr bwMode="auto">
            <a:xfrm flipH="1">
              <a:off x="3725" y="2128"/>
              <a:ext cx="340" cy="320"/>
            </a:xfrm>
            <a:prstGeom prst="roundRect">
              <a:avLst>
                <a:gd name="adj" fmla="val 12472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C</a:t>
              </a:r>
            </a:p>
          </p:txBody>
        </p:sp>
        <p:sp>
          <p:nvSpPr>
            <p:cNvPr id="444436" name="AutoShape 51"/>
            <p:cNvSpPr>
              <a:spLocks noChangeAspect="1" noChangeArrowheads="1"/>
            </p:cNvSpPr>
            <p:nvPr/>
          </p:nvSpPr>
          <p:spPr bwMode="auto">
            <a:xfrm>
              <a:off x="3727" y="1714"/>
              <a:ext cx="336" cy="316"/>
            </a:xfrm>
            <a:prstGeom prst="roundRect">
              <a:avLst>
                <a:gd name="adj" fmla="val 12472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algn="l"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rgbClr val="FFFF9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smtClean="0">
                  <a:solidFill>
                    <a:srgbClr val="000000"/>
                  </a:solidFill>
                  <a:latin typeface="+mn-lt"/>
                  <a:ea typeface="Heiti TC Light"/>
                  <a:cs typeface="Heiti TC Light"/>
                </a:rPr>
                <a:t>B</a:t>
              </a:r>
            </a:p>
          </p:txBody>
        </p:sp>
        <p:cxnSp>
          <p:nvCxnSpPr>
            <p:cNvPr id="41010" name="Elbow Connector 51"/>
            <p:cNvCxnSpPr>
              <a:cxnSpLocks noChangeShapeType="1"/>
            </p:cNvCxnSpPr>
            <p:nvPr/>
          </p:nvCxnSpPr>
          <p:spPr bwMode="auto">
            <a:xfrm rot="10800000" flipV="1">
              <a:off x="1632" y="528"/>
              <a:ext cx="445" cy="916"/>
            </a:xfrm>
            <a:prstGeom prst="bentConnector3">
              <a:avLst>
                <a:gd name="adj1" fmla="val 121088"/>
              </a:avLst>
            </a:prstGeom>
            <a:noFill/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444438" name="Elbow Connector 53"/>
            <p:cNvCxnSpPr>
              <a:cxnSpLocks noChangeShapeType="1"/>
            </p:cNvCxnSpPr>
            <p:nvPr/>
          </p:nvCxnSpPr>
          <p:spPr bwMode="auto">
            <a:xfrm rot="10800000" flipV="1">
              <a:off x="1619" y="970"/>
              <a:ext cx="589" cy="422"/>
            </a:xfrm>
            <a:prstGeom prst="bentConnector3">
              <a:avLst>
                <a:gd name="adj1" fmla="val 132935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2" name="Shape 55"/>
            <p:cNvCxnSpPr>
              <a:cxnSpLocks noChangeShapeType="1"/>
            </p:cNvCxnSpPr>
            <p:nvPr/>
          </p:nvCxnSpPr>
          <p:spPr bwMode="auto">
            <a:xfrm rot="10800000" flipV="1">
              <a:off x="1632" y="588"/>
              <a:ext cx="444" cy="1332"/>
            </a:xfrm>
            <a:prstGeom prst="bentConnector3">
              <a:avLst>
                <a:gd name="adj1" fmla="val 136192"/>
              </a:avLst>
            </a:prstGeom>
            <a:noFill/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62" name="Elbow Connector 61"/>
            <p:cNvCxnSpPr/>
            <p:nvPr/>
          </p:nvCxnSpPr>
          <p:spPr bwMode="auto">
            <a:xfrm rot="10800000" flipH="1" flipV="1">
              <a:off x="2064" y="432"/>
              <a:ext cx="144" cy="494"/>
            </a:xfrm>
            <a:prstGeom prst="bentConnector3">
              <a:avLst>
                <a:gd name="adj1" fmla="val -314493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4441" name="Elbow Connector 73"/>
            <p:cNvCxnSpPr>
              <a:cxnSpLocks noChangeShapeType="1"/>
            </p:cNvCxnSpPr>
            <p:nvPr/>
          </p:nvCxnSpPr>
          <p:spPr bwMode="auto">
            <a:xfrm rot="10800000" flipV="1">
              <a:off x="1620" y="1032"/>
              <a:ext cx="588" cy="838"/>
            </a:xfrm>
            <a:prstGeom prst="bentConnector3">
              <a:avLst>
                <a:gd name="adj1" fmla="val 14578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42" name="Elbow Connector 75"/>
            <p:cNvCxnSpPr>
              <a:cxnSpLocks noChangeShapeType="1"/>
            </p:cNvCxnSpPr>
            <p:nvPr/>
          </p:nvCxnSpPr>
          <p:spPr bwMode="auto">
            <a:xfrm rot="10800000" flipV="1">
              <a:off x="1619" y="1098"/>
              <a:ext cx="589" cy="1254"/>
            </a:xfrm>
            <a:prstGeom prst="bentConnector3">
              <a:avLst>
                <a:gd name="adj1" fmla="val 158435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43" name="Shape 118"/>
            <p:cNvCxnSpPr>
              <a:cxnSpLocks noChangeShapeType="1"/>
            </p:cNvCxnSpPr>
            <p:nvPr/>
          </p:nvCxnSpPr>
          <p:spPr bwMode="auto">
            <a:xfrm rot="10800000" flipH="1" flipV="1">
              <a:off x="1632" y="1344"/>
              <a:ext cx="1" cy="416"/>
            </a:xfrm>
            <a:prstGeom prst="bentConnector3">
              <a:avLst>
                <a:gd name="adj1" fmla="val -42304690"/>
              </a:avLst>
            </a:prstGeom>
            <a:noFill/>
            <a:ln w="9525" algn="ctr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44" name="Shape 120"/>
            <p:cNvCxnSpPr>
              <a:cxnSpLocks noChangeShapeType="1"/>
            </p:cNvCxnSpPr>
            <p:nvPr/>
          </p:nvCxnSpPr>
          <p:spPr bwMode="auto">
            <a:xfrm rot="10800000" flipV="1">
              <a:off x="1632" y="1424"/>
              <a:ext cx="1" cy="832"/>
            </a:xfrm>
            <a:prstGeom prst="bentConnector3">
              <a:avLst>
                <a:gd name="adj1" fmla="val 56956014"/>
              </a:avLst>
            </a:prstGeom>
            <a:noFill/>
            <a:ln w="9525" algn="ctr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45" name="Elbow Connector 123"/>
            <p:cNvCxnSpPr>
              <a:cxnSpLocks noChangeShapeType="1"/>
            </p:cNvCxnSpPr>
            <p:nvPr/>
          </p:nvCxnSpPr>
          <p:spPr bwMode="auto">
            <a:xfrm rot="10800000" flipV="1">
              <a:off x="947" y="1488"/>
              <a:ext cx="685" cy="1392"/>
            </a:xfrm>
            <a:prstGeom prst="bentConnector3">
              <a:avLst>
                <a:gd name="adj1" fmla="val 122250"/>
              </a:avLst>
            </a:prstGeom>
            <a:noFill/>
            <a:ln w="9525" algn="ctr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46" name="Elbow Connector 129"/>
            <p:cNvCxnSpPr>
              <a:cxnSpLocks noChangeShapeType="1"/>
            </p:cNvCxnSpPr>
            <p:nvPr/>
          </p:nvCxnSpPr>
          <p:spPr bwMode="auto">
            <a:xfrm rot="10800000" flipV="1">
              <a:off x="1632" y="1776"/>
              <a:ext cx="1" cy="416"/>
            </a:xfrm>
            <a:prstGeom prst="bentConnector3">
              <a:avLst>
                <a:gd name="adj1" fmla="val 91230241"/>
              </a:avLst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47" name="Shape 131"/>
            <p:cNvCxnSpPr>
              <a:cxnSpLocks noChangeShapeType="1"/>
            </p:cNvCxnSpPr>
            <p:nvPr/>
          </p:nvCxnSpPr>
          <p:spPr bwMode="auto">
            <a:xfrm rot="5400000">
              <a:off x="784" y="2000"/>
              <a:ext cx="926" cy="574"/>
            </a:xfrm>
            <a:prstGeom prst="bentConnector4">
              <a:avLst>
                <a:gd name="adj1" fmla="val -903"/>
                <a:gd name="adj2" fmla="val 155630"/>
              </a:avLst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48" name="Elbow Connector 133"/>
            <p:cNvCxnSpPr>
              <a:cxnSpLocks noChangeShapeType="1"/>
            </p:cNvCxnSpPr>
            <p:nvPr/>
          </p:nvCxnSpPr>
          <p:spPr bwMode="auto">
            <a:xfrm rot="10800000" flipV="1">
              <a:off x="960" y="2000"/>
              <a:ext cx="688" cy="1408"/>
            </a:xfrm>
            <a:prstGeom prst="bentConnector3">
              <a:avLst>
                <a:gd name="adj1" fmla="val 156116"/>
              </a:avLst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Elbow Connector 149"/>
            <p:cNvCxnSpPr/>
            <p:nvPr/>
          </p:nvCxnSpPr>
          <p:spPr bwMode="auto">
            <a:xfrm rot="10800000" flipV="1">
              <a:off x="960" y="2256"/>
              <a:ext cx="685" cy="560"/>
            </a:xfrm>
            <a:prstGeom prst="bentConnector3">
              <a:avLst>
                <a:gd name="adj1" fmla="val 166144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2" name="Elbow Connector 151"/>
            <p:cNvCxnSpPr/>
            <p:nvPr/>
          </p:nvCxnSpPr>
          <p:spPr bwMode="auto">
            <a:xfrm rot="10800000" flipV="1">
              <a:off x="960" y="2320"/>
              <a:ext cx="687" cy="992"/>
            </a:xfrm>
            <a:prstGeom prst="bentConnector3">
              <a:avLst>
                <a:gd name="adj1" fmla="val 172031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4" name="Elbow Connector 153"/>
            <p:cNvCxnSpPr/>
            <p:nvPr/>
          </p:nvCxnSpPr>
          <p:spPr bwMode="auto">
            <a:xfrm rot="10800000" flipV="1">
              <a:off x="945" y="2368"/>
              <a:ext cx="687" cy="1424"/>
            </a:xfrm>
            <a:prstGeom prst="bentConnector3">
              <a:avLst>
                <a:gd name="adj1" fmla="val 176893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1" name="Elbow Connector 51"/>
            <p:cNvCxnSpPr>
              <a:cxnSpLocks noChangeShapeType="1"/>
            </p:cNvCxnSpPr>
            <p:nvPr/>
          </p:nvCxnSpPr>
          <p:spPr bwMode="auto">
            <a:xfrm rot="10800000" flipH="1" flipV="1">
              <a:off x="3682" y="528"/>
              <a:ext cx="446" cy="916"/>
            </a:xfrm>
            <a:prstGeom prst="bentConnector3">
              <a:avLst>
                <a:gd name="adj1" fmla="val 121088"/>
              </a:avLst>
            </a:prstGeom>
            <a:noFill/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444453" name="Elbow Connector 53"/>
            <p:cNvCxnSpPr>
              <a:cxnSpLocks noChangeShapeType="1"/>
            </p:cNvCxnSpPr>
            <p:nvPr/>
          </p:nvCxnSpPr>
          <p:spPr bwMode="auto">
            <a:xfrm rot="10800000" flipH="1" flipV="1">
              <a:off x="3552" y="970"/>
              <a:ext cx="589" cy="422"/>
            </a:xfrm>
            <a:prstGeom prst="bentConnector3">
              <a:avLst>
                <a:gd name="adj1" fmla="val 132935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hape 55"/>
            <p:cNvCxnSpPr>
              <a:cxnSpLocks noChangeShapeType="1"/>
            </p:cNvCxnSpPr>
            <p:nvPr/>
          </p:nvCxnSpPr>
          <p:spPr bwMode="auto">
            <a:xfrm rot="10800000" flipH="1" flipV="1">
              <a:off x="3684" y="588"/>
              <a:ext cx="444" cy="1332"/>
            </a:xfrm>
            <a:prstGeom prst="bentConnector3">
              <a:avLst>
                <a:gd name="adj1" fmla="val 136192"/>
              </a:avLst>
            </a:prstGeom>
            <a:noFill/>
            <a:ln w="9525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64" name="Elbow Connector 163"/>
            <p:cNvCxnSpPr/>
            <p:nvPr/>
          </p:nvCxnSpPr>
          <p:spPr bwMode="auto">
            <a:xfrm rot="10800000" flipV="1">
              <a:off x="3552" y="432"/>
              <a:ext cx="144" cy="495"/>
            </a:xfrm>
            <a:prstGeom prst="bentConnector3">
              <a:avLst>
                <a:gd name="adj1" fmla="val -314493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4456" name="Elbow Connector 164"/>
            <p:cNvCxnSpPr>
              <a:cxnSpLocks noChangeShapeType="1"/>
            </p:cNvCxnSpPr>
            <p:nvPr/>
          </p:nvCxnSpPr>
          <p:spPr bwMode="auto">
            <a:xfrm rot="10800000" flipH="1" flipV="1">
              <a:off x="3552" y="1032"/>
              <a:ext cx="588" cy="838"/>
            </a:xfrm>
            <a:prstGeom prst="bentConnector3">
              <a:avLst>
                <a:gd name="adj1" fmla="val 14578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57" name="Elbow Connector 165"/>
            <p:cNvCxnSpPr>
              <a:cxnSpLocks noChangeShapeType="1"/>
            </p:cNvCxnSpPr>
            <p:nvPr/>
          </p:nvCxnSpPr>
          <p:spPr bwMode="auto">
            <a:xfrm rot="10800000" flipH="1" flipV="1">
              <a:off x="3552" y="1098"/>
              <a:ext cx="589" cy="1254"/>
            </a:xfrm>
            <a:prstGeom prst="bentConnector3">
              <a:avLst>
                <a:gd name="adj1" fmla="val 158431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58" name="Shape 118"/>
            <p:cNvCxnSpPr>
              <a:cxnSpLocks noChangeShapeType="1"/>
            </p:cNvCxnSpPr>
            <p:nvPr/>
          </p:nvCxnSpPr>
          <p:spPr bwMode="auto">
            <a:xfrm rot="10800000" flipV="1">
              <a:off x="4141" y="1344"/>
              <a:ext cx="2" cy="416"/>
            </a:xfrm>
            <a:prstGeom prst="bentConnector3">
              <a:avLst>
                <a:gd name="adj1" fmla="val -21855944"/>
              </a:avLst>
            </a:prstGeom>
            <a:noFill/>
            <a:ln w="9525" algn="ctr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59" name="Shape 120"/>
            <p:cNvCxnSpPr>
              <a:cxnSpLocks noChangeShapeType="1"/>
            </p:cNvCxnSpPr>
            <p:nvPr/>
          </p:nvCxnSpPr>
          <p:spPr bwMode="auto">
            <a:xfrm rot="10800000" flipH="1" flipV="1">
              <a:off x="4141" y="1424"/>
              <a:ext cx="1" cy="832"/>
            </a:xfrm>
            <a:prstGeom prst="bentConnector3">
              <a:avLst>
                <a:gd name="adj1" fmla="val 60299250"/>
              </a:avLst>
            </a:prstGeom>
            <a:noFill/>
            <a:ln w="9525" algn="ctr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60" name="Elbow Connector 168"/>
            <p:cNvCxnSpPr>
              <a:cxnSpLocks noChangeShapeType="1"/>
            </p:cNvCxnSpPr>
            <p:nvPr/>
          </p:nvCxnSpPr>
          <p:spPr bwMode="auto">
            <a:xfrm rot="10800000" flipH="1" flipV="1">
              <a:off x="4115" y="1488"/>
              <a:ext cx="685" cy="1392"/>
            </a:xfrm>
            <a:prstGeom prst="bentConnector3">
              <a:avLst>
                <a:gd name="adj1" fmla="val 121032"/>
              </a:avLst>
            </a:prstGeom>
            <a:noFill/>
            <a:ln w="9525" algn="ctr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61" name="Elbow Connector 169"/>
            <p:cNvCxnSpPr>
              <a:cxnSpLocks noChangeShapeType="1"/>
            </p:cNvCxnSpPr>
            <p:nvPr/>
          </p:nvCxnSpPr>
          <p:spPr bwMode="auto">
            <a:xfrm rot="10800000" flipH="1" flipV="1">
              <a:off x="4141" y="1776"/>
              <a:ext cx="2" cy="416"/>
            </a:xfrm>
            <a:prstGeom prst="bentConnector3">
              <a:avLst>
                <a:gd name="adj1" fmla="val 45741713"/>
              </a:avLst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62" name="Shape 170"/>
            <p:cNvCxnSpPr>
              <a:cxnSpLocks noChangeShapeType="1"/>
            </p:cNvCxnSpPr>
            <p:nvPr/>
          </p:nvCxnSpPr>
          <p:spPr bwMode="auto">
            <a:xfrm rot="16200000" flipH="1">
              <a:off x="4050" y="2000"/>
              <a:ext cx="926" cy="574"/>
            </a:xfrm>
            <a:prstGeom prst="bentConnector4">
              <a:avLst>
                <a:gd name="adj1" fmla="val -903"/>
                <a:gd name="adj2" fmla="val 155630"/>
              </a:avLst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63" name="Elbow Connector 171"/>
            <p:cNvCxnSpPr>
              <a:cxnSpLocks noChangeShapeType="1"/>
            </p:cNvCxnSpPr>
            <p:nvPr/>
          </p:nvCxnSpPr>
          <p:spPr bwMode="auto">
            <a:xfrm rot="10800000" flipH="1" flipV="1">
              <a:off x="4128" y="2000"/>
              <a:ext cx="688" cy="1408"/>
            </a:xfrm>
            <a:prstGeom prst="bentConnector3">
              <a:avLst>
                <a:gd name="adj1" fmla="val 156116"/>
              </a:avLst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Elbow Connector 172"/>
            <p:cNvCxnSpPr/>
            <p:nvPr/>
          </p:nvCxnSpPr>
          <p:spPr bwMode="auto">
            <a:xfrm rot="10800000" flipH="1" flipV="1">
              <a:off x="4128" y="2256"/>
              <a:ext cx="685" cy="560"/>
            </a:xfrm>
            <a:prstGeom prst="bentConnector3">
              <a:avLst>
                <a:gd name="adj1" fmla="val 166144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4" name="Elbow Connector 173"/>
            <p:cNvCxnSpPr/>
            <p:nvPr/>
          </p:nvCxnSpPr>
          <p:spPr bwMode="auto">
            <a:xfrm rot="10800000" flipH="1" flipV="1">
              <a:off x="4128" y="2320"/>
              <a:ext cx="687" cy="992"/>
            </a:xfrm>
            <a:prstGeom prst="bentConnector3">
              <a:avLst>
                <a:gd name="adj1" fmla="val 172031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5" name="Elbow Connector 174"/>
            <p:cNvCxnSpPr/>
            <p:nvPr/>
          </p:nvCxnSpPr>
          <p:spPr bwMode="auto">
            <a:xfrm rot="10800000" flipH="1" flipV="1">
              <a:off x="4113" y="2368"/>
              <a:ext cx="687" cy="1424"/>
            </a:xfrm>
            <a:prstGeom prst="bentConnector3">
              <a:avLst>
                <a:gd name="adj1" fmla="val 182969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7" name="Elbow Connector 176"/>
            <p:cNvCxnSpPr/>
            <p:nvPr/>
          </p:nvCxnSpPr>
          <p:spPr bwMode="auto">
            <a:xfrm rot="10800000" flipV="1">
              <a:off x="958" y="2736"/>
              <a:ext cx="2" cy="432"/>
            </a:xfrm>
            <a:prstGeom prst="bentConnector3">
              <a:avLst>
                <a:gd name="adj1" fmla="val 31926089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Elbow Connector 179"/>
            <p:cNvCxnSpPr/>
            <p:nvPr/>
          </p:nvCxnSpPr>
          <p:spPr bwMode="auto">
            <a:xfrm rot="10800000" flipV="1">
              <a:off x="960" y="2784"/>
              <a:ext cx="2" cy="864"/>
            </a:xfrm>
            <a:prstGeom prst="bentConnector3">
              <a:avLst>
                <a:gd name="adj1" fmla="val 34847853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2" name="Elbow Connector 181"/>
            <p:cNvCxnSpPr/>
            <p:nvPr/>
          </p:nvCxnSpPr>
          <p:spPr bwMode="auto">
            <a:xfrm rot="10800000" flipH="1" flipV="1">
              <a:off x="4800" y="2736"/>
              <a:ext cx="2" cy="432"/>
            </a:xfrm>
            <a:prstGeom prst="bentConnector3">
              <a:avLst>
                <a:gd name="adj1" fmla="val 31926089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3" name="Elbow Connector 182"/>
            <p:cNvCxnSpPr/>
            <p:nvPr/>
          </p:nvCxnSpPr>
          <p:spPr bwMode="auto">
            <a:xfrm rot="10800000" flipH="1" flipV="1">
              <a:off x="4802" y="2784"/>
              <a:ext cx="2" cy="864"/>
            </a:xfrm>
            <a:prstGeom prst="bentConnector3">
              <a:avLst>
                <a:gd name="adj1" fmla="val 34847853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4471" name="Elbow Connector 188"/>
            <p:cNvCxnSpPr>
              <a:cxnSpLocks noChangeShapeType="1"/>
            </p:cNvCxnSpPr>
            <p:nvPr/>
          </p:nvCxnSpPr>
          <p:spPr bwMode="auto">
            <a:xfrm rot="10800000" flipV="1">
              <a:off x="959" y="3264"/>
              <a:ext cx="1" cy="432"/>
            </a:xfrm>
            <a:prstGeom prst="bentConnector3">
              <a:avLst>
                <a:gd name="adj1" fmla="val 78653472"/>
              </a:avLst>
            </a:prstGeom>
            <a:noFill/>
            <a:ln w="952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4472" name="Elbow Connector 194"/>
            <p:cNvCxnSpPr>
              <a:cxnSpLocks noChangeShapeType="1"/>
            </p:cNvCxnSpPr>
            <p:nvPr/>
          </p:nvCxnSpPr>
          <p:spPr bwMode="auto">
            <a:xfrm rot="10800000" flipH="1" flipV="1">
              <a:off x="4800" y="3264"/>
              <a:ext cx="1" cy="432"/>
            </a:xfrm>
            <a:prstGeom prst="bentConnector3">
              <a:avLst>
                <a:gd name="adj1" fmla="val 78653472"/>
              </a:avLst>
            </a:prstGeom>
            <a:noFill/>
            <a:ln w="952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464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786" y="249109"/>
            <a:ext cx="7406700" cy="857250"/>
          </a:xfrm>
        </p:spPr>
        <p:txBody>
          <a:bodyPr>
            <a:noAutofit/>
          </a:bodyPr>
          <a:lstStyle/>
          <a:p>
            <a:pPr lvl="0"/>
            <a:r>
              <a:rPr lang="en-US" altLang="zh-TW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90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天內把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150 BV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從「其</a:t>
            </a:r>
            <a:r>
              <a:rPr lang="zh-TW" altLang="en-US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他品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牌」轉移到你</a:t>
            </a:r>
            <a:r>
              <a:rPr lang="zh-TW" altLang="en-US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的品牌</a:t>
            </a: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90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Days to transfer 150 BV from </a:t>
            </a: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“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Other Brands” </a:t>
            </a: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to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YOUR </a:t>
            </a: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BRAND</a:t>
            </a:r>
            <a:endParaRPr lang="en-US" sz="2400" dirty="0">
              <a:solidFill>
                <a:srgbClr val="003300"/>
              </a:solidFill>
              <a:latin typeface="+mn-lt"/>
              <a:ea typeface="Heiti TC Light"/>
              <a:cs typeface="Heiti TC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86" y="1489173"/>
            <a:ext cx="7406700" cy="3284793"/>
          </a:xfrm>
        </p:spPr>
        <p:txBody>
          <a:bodyPr>
            <a:normAutofit fontScale="70000" lnSpcReduction="20000"/>
          </a:bodyPr>
          <a:lstStyle/>
          <a:p>
            <a:pPr marL="568325" indent="-342900"/>
            <a:r>
              <a:rPr lang="zh-TW" altLang="en-US" sz="3600" dirty="0" smtClean="0">
                <a:solidFill>
                  <a:srgbClr val="003300"/>
                </a:solidFill>
                <a:ea typeface="Heiti TC Light"/>
                <a:cs typeface="Heiti TC Light"/>
              </a:rPr>
              <a:t>要常用及正確使用快速起步套裝產品</a:t>
            </a:r>
            <a:endParaRPr lang="en-US" altLang="zh-TW" sz="36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3600" dirty="0" smtClean="0">
                <a:solidFill>
                  <a:srgbClr val="003300"/>
                </a:solidFill>
                <a:ea typeface="Heiti TC Light"/>
                <a:cs typeface="Heiti TC Light"/>
              </a:rPr>
              <a:t>完</a:t>
            </a:r>
            <a:r>
              <a:rPr lang="zh-TW" altLang="en-US" sz="3600" dirty="0">
                <a:solidFill>
                  <a:srgbClr val="003300"/>
                </a:solidFill>
                <a:ea typeface="Heiti TC Light"/>
                <a:cs typeface="Heiti TC Light"/>
              </a:rPr>
              <a:t>成家居購物清</a:t>
            </a:r>
            <a:r>
              <a:rPr lang="zh-TW" altLang="en-US" sz="3600" dirty="0" smtClean="0">
                <a:solidFill>
                  <a:srgbClr val="003300"/>
                </a:solidFill>
                <a:ea typeface="Heiti TC Light"/>
                <a:cs typeface="Heiti TC Light"/>
              </a:rPr>
              <a:t>單</a:t>
            </a:r>
            <a:endParaRPr lang="en-US" altLang="zh-TW" sz="36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3600" dirty="0" smtClean="0">
                <a:solidFill>
                  <a:srgbClr val="003300"/>
                </a:solidFill>
                <a:ea typeface="Heiti TC Light"/>
                <a:cs typeface="Heiti TC Light"/>
              </a:rPr>
              <a:t>檢</a:t>
            </a:r>
            <a:r>
              <a:rPr lang="zh-TW" altLang="en-US" sz="3600" dirty="0">
                <a:solidFill>
                  <a:srgbClr val="003300"/>
                </a:solidFill>
                <a:ea typeface="Heiti TC Light"/>
                <a:cs typeface="Heiti TC Light"/>
              </a:rPr>
              <a:t>視美安品牌產品</a:t>
            </a:r>
            <a:r>
              <a:rPr lang="en-US" altLang="zh-TW" sz="3600" dirty="0">
                <a:solidFill>
                  <a:srgbClr val="003300"/>
                </a:solidFill>
                <a:ea typeface="Heiti TC Light"/>
                <a:cs typeface="Heiti TC Light"/>
              </a:rPr>
              <a:t>BV</a:t>
            </a:r>
            <a:r>
              <a:rPr lang="zh-TW" altLang="en-US" sz="3600" dirty="0">
                <a:solidFill>
                  <a:srgbClr val="003300"/>
                </a:solidFill>
                <a:ea typeface="Heiti TC Light"/>
                <a:cs typeface="Heiti TC Light"/>
              </a:rPr>
              <a:t>數</a:t>
            </a:r>
            <a:r>
              <a:rPr lang="zh-TW" altLang="en-US" sz="3600" dirty="0" smtClean="0">
                <a:solidFill>
                  <a:srgbClr val="003300"/>
                </a:solidFill>
                <a:ea typeface="Heiti TC Light"/>
                <a:cs typeface="Heiti TC Light"/>
              </a:rPr>
              <a:t>值</a:t>
            </a:r>
            <a:endParaRPr lang="en-US" altLang="zh-TW" sz="36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3600" dirty="0" smtClean="0">
                <a:solidFill>
                  <a:srgbClr val="003300"/>
                </a:solidFill>
                <a:ea typeface="Heiti TC Light"/>
                <a:cs typeface="Heiti TC Light"/>
              </a:rPr>
              <a:t>修</a:t>
            </a:r>
            <a:r>
              <a:rPr lang="zh-TW" altLang="en-US" sz="3600" dirty="0">
                <a:solidFill>
                  <a:srgbClr val="003300"/>
                </a:solidFill>
                <a:ea typeface="Heiti TC Light"/>
                <a:cs typeface="Heiti TC Light"/>
              </a:rPr>
              <a:t>改自動購貨訂</a:t>
            </a:r>
            <a:r>
              <a:rPr lang="zh-TW" altLang="en-US" sz="3600" dirty="0" smtClean="0">
                <a:solidFill>
                  <a:srgbClr val="003300"/>
                </a:solidFill>
                <a:ea typeface="Heiti TC Light"/>
                <a:cs typeface="Heiti TC Light"/>
              </a:rPr>
              <a:t>單</a:t>
            </a:r>
            <a:endParaRPr lang="en-US" altLang="zh-TW" sz="36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Use 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Consistently &amp; Correctly Fast Start Kit products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Complete 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Home Shopping List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Look 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Up BV Values for ma Branded products checked off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Revise </a:t>
            </a:r>
            <a:r>
              <a:rPr lang="en-US" sz="2800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800" dirty="0" err="1">
                <a:solidFill>
                  <a:srgbClr val="003300"/>
                </a:solidFill>
                <a:ea typeface="Heiti TC Light"/>
                <a:cs typeface="Heiti TC Light"/>
              </a:rPr>
              <a:t>AutoShip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 Order* before first pull if needed</a:t>
            </a:r>
          </a:p>
          <a:p>
            <a:pPr marL="0" indent="0">
              <a:buNone/>
            </a:pPr>
            <a:r>
              <a:rPr lang="en-US" sz="1100" i="1" dirty="0" smtClean="0">
                <a:solidFill>
                  <a:srgbClr val="003300"/>
                </a:solidFill>
                <a:ea typeface="Heiti TC Light"/>
                <a:cs typeface="Heiti TC Light"/>
              </a:rPr>
              <a:t>*</a:t>
            </a:r>
            <a:r>
              <a:rPr lang="en-US" sz="1100" i="1" dirty="0">
                <a:solidFill>
                  <a:srgbClr val="003300"/>
                </a:solidFill>
                <a:ea typeface="Heiti TC Light"/>
                <a:cs typeface="Heiti TC Light"/>
              </a:rPr>
              <a:t>UFMS</a:t>
            </a:r>
          </a:p>
          <a:p>
            <a:endParaRPr lang="en-US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62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86" y="1744953"/>
            <a:ext cx="7406700" cy="3020387"/>
          </a:xfrm>
        </p:spPr>
        <p:txBody>
          <a:bodyPr>
            <a:normAutofit fontScale="85000" lnSpcReduction="10000"/>
          </a:bodyPr>
          <a:lstStyle/>
          <a:p>
            <a:pPr marL="568325" indent="-342900"/>
            <a:r>
              <a:rPr lang="zh-TW" alt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每部</a:t>
            </a:r>
            <a:r>
              <a:rPr lang="zh-TW" alt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電</a:t>
            </a:r>
            <a:r>
              <a:rPr lang="zh-TW" alt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腦都把</a:t>
            </a:r>
            <a:r>
              <a:rPr lang="en-US" altLang="zh-TW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  <a:r>
              <a:rPr lang="zh-TW" alt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設為首頁</a:t>
            </a:r>
            <a:endParaRPr lang="en-US" altLang="zh-TW" sz="28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經</a:t>
            </a:r>
            <a:r>
              <a:rPr lang="zh-TW" alt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常瀏覽</a:t>
            </a:r>
            <a:r>
              <a:rPr lang="en-US" altLang="zh-TW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</a:p>
          <a:p>
            <a:pPr marL="568325" indent="-342900"/>
            <a:r>
              <a:rPr lang="zh-TW" alt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紀</a:t>
            </a:r>
            <a:r>
              <a:rPr lang="zh-TW" alt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錄</a:t>
            </a:r>
            <a:r>
              <a:rPr lang="zh-TW" alt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你常</a:t>
            </a:r>
            <a:r>
              <a:rPr lang="zh-TW" alt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光顧的「商店</a:t>
            </a:r>
            <a:r>
              <a:rPr lang="zh-TW" alt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」作庫存</a:t>
            </a:r>
            <a:endParaRPr lang="en-US" altLang="zh-TW" sz="28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682625" indent="-4572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/??? PCID &amp; PSWD on “Every Computer”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“Surf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” HK.SHOP.COM site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Conduct 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inventory of “Stores” you currently buy </a:t>
            </a:r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from</a:t>
            </a:r>
            <a:endParaRPr lang="en-US" sz="1100" i="1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endParaRPr lang="en-US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64100" y="438881"/>
            <a:ext cx="7849684" cy="85725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改變你的購物方式和購物地方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Change </a:t>
            </a:r>
            <a:r>
              <a:rPr lang="en-US" sz="20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how you buy, and where you buy...</a:t>
            </a:r>
            <a:br>
              <a:rPr lang="en-US" sz="20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「你要購買的必需品」</a:t>
            </a:r>
            <a:r>
              <a:rPr 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sz="20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sz="2400" b="1" i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“</a:t>
            </a:r>
            <a:r>
              <a:rPr lang="en-US" sz="2400" b="1" i="1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What you are going to buy anyway!</a:t>
            </a:r>
            <a:r>
              <a:rPr lang="en-US" sz="2400" b="1" i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”</a:t>
            </a:r>
            <a:endParaRPr lang="en-US" sz="2400" dirty="0">
              <a:solidFill>
                <a:srgbClr val="003300"/>
              </a:solidFill>
              <a:latin typeface="+mn-l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69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786" y="335369"/>
            <a:ext cx="7406700" cy="85725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首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10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天建立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60-300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人名單</a:t>
            </a:r>
            <a:r>
              <a:rPr lang="en-US" altLang="zh-TW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altLang="zh-TW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Create </a:t>
            </a:r>
            <a:r>
              <a:rPr lang="en-US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Possibility List 60-300 Names &amp; Contact Info. in first 10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86" y="1688779"/>
            <a:ext cx="7406700" cy="3046039"/>
          </a:xfrm>
        </p:spPr>
        <p:txBody>
          <a:bodyPr>
            <a:normAutofit fontScale="70000" lnSpcReduction="20000"/>
          </a:bodyPr>
          <a:lstStyle/>
          <a:p>
            <a:pPr marL="568325" indent="-342900"/>
            <a:r>
              <a:rPr lang="zh-TW" altLang="en-US" sz="4400" dirty="0" smtClean="0">
                <a:solidFill>
                  <a:srgbClr val="003300"/>
                </a:solidFill>
                <a:ea typeface="Heiti TC Light"/>
                <a:cs typeface="Heiti TC Light"/>
              </a:rPr>
              <a:t>通訊錄</a:t>
            </a:r>
            <a:endParaRPr lang="en-US" altLang="zh-TW" sz="44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4400" dirty="0" smtClean="0">
                <a:solidFill>
                  <a:srgbClr val="003300"/>
                </a:solidFill>
                <a:ea typeface="Heiti TC Light"/>
                <a:cs typeface="Heiti TC Light"/>
              </a:rPr>
              <a:t>聯絡電話</a:t>
            </a:r>
            <a:endParaRPr lang="en-US" altLang="zh-TW" sz="44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en-US" sz="4400" dirty="0">
                <a:solidFill>
                  <a:srgbClr val="003300"/>
                </a:solidFill>
                <a:ea typeface="Heiti TC Light"/>
                <a:cs typeface="Heiti TC Light"/>
              </a:rPr>
              <a:t>Facebook</a:t>
            </a:r>
          </a:p>
          <a:p>
            <a:pPr marL="568325" indent="-342900"/>
            <a:r>
              <a:rPr lang="en-US" sz="4400" dirty="0">
                <a:solidFill>
                  <a:srgbClr val="003300"/>
                </a:solidFill>
                <a:ea typeface="Heiti TC Light"/>
                <a:cs typeface="Heiti TC Light"/>
              </a:rPr>
              <a:t>Instagram</a:t>
            </a:r>
          </a:p>
          <a:p>
            <a:pPr marL="568325" indent="-342900"/>
            <a:r>
              <a:rPr lang="en-US" sz="4400" dirty="0">
                <a:solidFill>
                  <a:srgbClr val="003300"/>
                </a:solidFill>
                <a:ea typeface="Heiti TC Light"/>
                <a:cs typeface="Heiti TC Light"/>
              </a:rPr>
              <a:t>Twitter</a:t>
            </a:r>
            <a:r>
              <a:rPr lang="en-US" sz="4400" dirty="0" smtClean="0">
                <a:solidFill>
                  <a:srgbClr val="003300"/>
                </a:solidFill>
                <a:ea typeface="Heiti TC Light"/>
                <a:cs typeface="Heiti TC Light"/>
              </a:rPr>
              <a:t>...</a:t>
            </a:r>
            <a:r>
              <a:rPr lang="zh-TW" altLang="en-US" sz="4400" dirty="0" smtClean="0">
                <a:solidFill>
                  <a:srgbClr val="003300"/>
                </a:solidFill>
                <a:ea typeface="Heiti TC Light"/>
                <a:cs typeface="Heiti TC Light"/>
              </a:rPr>
              <a:t>等</a:t>
            </a:r>
            <a:endParaRPr lang="en-US" altLang="zh-TW" sz="44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4400" dirty="0" smtClean="0">
                <a:solidFill>
                  <a:srgbClr val="003300"/>
                </a:solidFill>
                <a:ea typeface="Heiti TC Light"/>
                <a:cs typeface="Heiti TC Light"/>
              </a:rPr>
              <a:t>你認識的人</a:t>
            </a:r>
            <a:endParaRPr lang="en-US" sz="4400" dirty="0" smtClean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74703" y="1634163"/>
            <a:ext cx="7406700" cy="3046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457200" rtl="0" eaLnBrk="1" latinLnBrk="0" hangingPunct="1">
              <a:spcBef>
                <a:spcPct val="20000"/>
              </a:spcBef>
              <a:buFont typeface="+mj-lt"/>
              <a:buAutoNum type="romanUcPeriod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latin typeface="Calibri"/>
              </a:rPr>
              <a:t>Address Book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latin typeface="Calibri"/>
              </a:rPr>
              <a:t>Contact Phone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latin typeface="Calibri"/>
              </a:rPr>
              <a:t>Facebook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latin typeface="Calibri"/>
              </a:rPr>
              <a:t>Instagram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latin typeface="Calibri"/>
              </a:rPr>
              <a:t>Twitter...</a:t>
            </a:r>
            <a:r>
              <a:rPr lang="en-US" sz="2800" dirty="0" err="1" smtClean="0">
                <a:solidFill>
                  <a:srgbClr val="003300"/>
                </a:solidFill>
                <a:latin typeface="Calibri"/>
              </a:rPr>
              <a:t>etc</a:t>
            </a:r>
            <a:endParaRPr lang="en-US" sz="2800" dirty="0" smtClean="0">
              <a:solidFill>
                <a:srgbClr val="003300"/>
              </a:solidFill>
              <a:latin typeface="Calibri"/>
            </a:endParaRP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latin typeface="Calibri"/>
              </a:rPr>
              <a:t>Who do you know that...</a:t>
            </a:r>
            <a:endParaRPr lang="en-US" sz="2800" dirty="0">
              <a:solidFill>
                <a:srgbClr val="00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421" y="257735"/>
            <a:ext cx="8349373" cy="85725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首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12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個月在每月的「新產品」中銷售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100BV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 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Sell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100 BV in “New Product” / month for the </a:t>
            </a: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first 12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39" y="1215575"/>
            <a:ext cx="7406700" cy="3462573"/>
          </a:xfrm>
        </p:spPr>
        <p:txBody>
          <a:bodyPr>
            <a:normAutofit/>
          </a:bodyPr>
          <a:lstStyle/>
          <a:p>
            <a:pPr marL="568325" indent="-342900"/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每月與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16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人談話</a:t>
            </a:r>
            <a:endParaRPr lang="en-US" sz="24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遇到問題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或挑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戰要提問</a:t>
            </a:r>
            <a:endParaRPr lang="en-US" altLang="zh-TW" sz="2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聆聽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…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提供可解決問題的產品</a:t>
            </a:r>
            <a:endParaRPr lang="en-US" sz="24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利用成功見證創造新收入</a:t>
            </a:r>
            <a:endParaRPr lang="en-US" altLang="zh-TW" sz="2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與所有顧客完成居家購物清單</a:t>
            </a:r>
            <a:endParaRPr lang="en-US" sz="2400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40708" y="3420848"/>
            <a:ext cx="6556300" cy="346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457200" rtl="0" eaLnBrk="1" latinLnBrk="0" hangingPunct="1">
              <a:spcBef>
                <a:spcPct val="20000"/>
              </a:spcBef>
              <a:buFont typeface="+mj-lt"/>
              <a:buAutoNum type="romanUcPeriod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342900"/>
            <a:r>
              <a:rPr lang="en-US" sz="1800" dirty="0" smtClean="0">
                <a:solidFill>
                  <a:srgbClr val="003300"/>
                </a:solidFill>
              </a:rPr>
              <a:t>Talk/converse with 16 Possibilities/Names per month</a:t>
            </a:r>
          </a:p>
          <a:p>
            <a:pPr marL="568325" indent="-342900"/>
            <a:r>
              <a:rPr lang="en-US" sz="1800" dirty="0" smtClean="0">
                <a:solidFill>
                  <a:srgbClr val="003300"/>
                </a:solidFill>
              </a:rPr>
              <a:t>Ask questions/probe for problems or challenges</a:t>
            </a:r>
          </a:p>
          <a:p>
            <a:pPr marL="568325" indent="-342900"/>
            <a:r>
              <a:rPr lang="en-US" sz="1800" dirty="0" smtClean="0">
                <a:solidFill>
                  <a:srgbClr val="003300"/>
                </a:solidFill>
              </a:rPr>
              <a:t>Listen...for product solutions</a:t>
            </a:r>
          </a:p>
          <a:p>
            <a:pPr marL="568325" indent="-342900"/>
            <a:r>
              <a:rPr lang="en-US" sz="1800" dirty="0" smtClean="0">
                <a:solidFill>
                  <a:srgbClr val="003300"/>
                </a:solidFill>
              </a:rPr>
              <a:t>Use testimonials/success to create new sales</a:t>
            </a:r>
          </a:p>
          <a:p>
            <a:pPr marL="568325" indent="-342900"/>
            <a:r>
              <a:rPr lang="en-US" sz="1800" dirty="0" smtClean="0">
                <a:solidFill>
                  <a:srgbClr val="003300"/>
                </a:solidFill>
              </a:rPr>
              <a:t>Complete HSL with ALL customers</a:t>
            </a:r>
            <a:endParaRPr lang="en-US" sz="1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786" y="102467"/>
            <a:ext cx="7406700" cy="857250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每月向</a:t>
            </a:r>
            <a:r>
              <a:rPr lang="en-US" altLang="zh-TW" sz="28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4</a:t>
            </a:r>
            <a:r>
              <a:rPr lang="zh-TW" altLang="en-US" sz="28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位或以上事</a:t>
            </a:r>
            <a:r>
              <a:rPr lang="zh-TW" altLang="en-US" sz="28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業人</a:t>
            </a:r>
            <a:r>
              <a:rPr lang="zh-TW" altLang="en-US" sz="28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選展</a:t>
            </a:r>
            <a:r>
              <a:rPr lang="zh-TW" altLang="en-US" sz="28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示事業計劃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sz="18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Show </a:t>
            </a:r>
            <a:r>
              <a:rPr lang="en-US" sz="18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Business Plan to ≥ 4 Qualified Possibilities per month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86" y="931573"/>
            <a:ext cx="7511214" cy="3761907"/>
          </a:xfrm>
        </p:spPr>
        <p:txBody>
          <a:bodyPr>
            <a:normAutofit/>
          </a:bodyPr>
          <a:lstStyle/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每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月與</a:t>
            </a:r>
            <a:r>
              <a:rPr lang="en-US" altLang="zh-TW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16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位事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業人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選談話</a:t>
            </a:r>
            <a:endParaRPr lang="en-US" altLang="zh-TW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遇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到問題或挑戰要提問</a:t>
            </a:r>
          </a:p>
          <a:p>
            <a:pPr marL="568325" indent="-342900"/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聆聽</a:t>
            </a:r>
            <a:r>
              <a:rPr lang="en-US" altLang="zh-TW" sz="2000" dirty="0">
                <a:solidFill>
                  <a:srgbClr val="003300"/>
                </a:solidFill>
                <a:ea typeface="Heiti TC Light"/>
                <a:cs typeface="Heiti TC Light"/>
              </a:rPr>
              <a:t>…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提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供財務解決方案</a:t>
            </a:r>
            <a:endParaRPr lang="zh-TW" altLang="en-US" sz="20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利用成功見證引起興趣</a:t>
            </a:r>
            <a:endParaRPr lang="en-US" sz="20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利用超連鎖事業簡報會影片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(</a:t>
            </a:r>
            <a:r>
              <a:rPr 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3 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段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)</a:t>
            </a:r>
            <a:endParaRPr lang="en-US" sz="2000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影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片後完成家居購物清單及註冊成優惠顧客</a:t>
            </a:r>
            <a:endParaRPr lang="en-US" sz="2000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2786" y="3085303"/>
            <a:ext cx="7511214" cy="37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457200" rtl="0" eaLnBrk="1" latinLnBrk="0" hangingPunct="1">
              <a:spcBef>
                <a:spcPct val="20000"/>
              </a:spcBef>
              <a:buFont typeface="+mj-lt"/>
              <a:buAutoNum type="romanUcPeriod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342900"/>
            <a:r>
              <a:rPr lang="en-US" sz="1600" dirty="0" smtClean="0">
                <a:solidFill>
                  <a:srgbClr val="003300"/>
                </a:solidFill>
              </a:rPr>
              <a:t>Talk/converse with 16 Possibilities/Names </a:t>
            </a:r>
            <a:br>
              <a:rPr lang="en-US" sz="1600" dirty="0" smtClean="0">
                <a:solidFill>
                  <a:srgbClr val="003300"/>
                </a:solidFill>
              </a:rPr>
            </a:br>
            <a:r>
              <a:rPr lang="en-US" sz="1600" dirty="0" smtClean="0">
                <a:solidFill>
                  <a:srgbClr val="003300"/>
                </a:solidFill>
              </a:rPr>
              <a:t>per month</a:t>
            </a:r>
          </a:p>
          <a:p>
            <a:pPr marL="568325" indent="-342900"/>
            <a:r>
              <a:rPr lang="en-US" sz="1600" dirty="0" smtClean="0">
                <a:solidFill>
                  <a:srgbClr val="003300"/>
                </a:solidFill>
              </a:rPr>
              <a:t>Ask questions/probe for problems or challenges</a:t>
            </a:r>
          </a:p>
          <a:p>
            <a:pPr marL="568325" indent="-342900"/>
            <a:r>
              <a:rPr lang="en-US" sz="1600" dirty="0" smtClean="0">
                <a:solidFill>
                  <a:srgbClr val="003300"/>
                </a:solidFill>
              </a:rPr>
              <a:t>Listen...for financial solutions</a:t>
            </a:r>
          </a:p>
          <a:p>
            <a:pPr marL="568325" indent="-342900"/>
            <a:r>
              <a:rPr lang="en-US" sz="1600" dirty="0" smtClean="0">
                <a:solidFill>
                  <a:srgbClr val="003300"/>
                </a:solidFill>
              </a:rPr>
              <a:t>Use testimonials/success to create interest</a:t>
            </a:r>
          </a:p>
          <a:p>
            <a:pPr marL="568325" indent="-342900"/>
            <a:r>
              <a:rPr lang="en-US" sz="1600" dirty="0" smtClean="0">
                <a:solidFill>
                  <a:srgbClr val="003300"/>
                </a:solidFill>
              </a:rPr>
              <a:t>Use UBP Video...(3 parts)</a:t>
            </a:r>
          </a:p>
          <a:p>
            <a:pPr marL="568325" indent="-342900"/>
            <a:r>
              <a:rPr lang="en-US" sz="1600" dirty="0" smtClean="0">
                <a:solidFill>
                  <a:srgbClr val="003300"/>
                </a:solidFill>
              </a:rPr>
              <a:t>Complete HSL after video and register as PC</a:t>
            </a:r>
            <a:endParaRPr lang="en-US" sz="16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28" y="205979"/>
            <a:ext cx="7831788" cy="85725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首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90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天應</a:t>
            </a:r>
            <a:r>
              <a:rPr lang="zh-TW" altLang="en-US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完成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的訓練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Training </a:t>
            </a:r>
            <a:r>
              <a:rPr lang="en-US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in first 90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174" y="1454887"/>
            <a:ext cx="7742736" cy="2833510"/>
          </a:xfrm>
        </p:spPr>
        <p:txBody>
          <a:bodyPr>
            <a:normAutofit fontScale="70000" lnSpcReduction="20000"/>
          </a:bodyPr>
          <a:lstStyle/>
          <a:p>
            <a:pPr marL="568325" indent="-342900"/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新超連鎖店主訓練</a:t>
            </a:r>
            <a:r>
              <a:rPr lang="en-US" altLang="zh-TW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(NUOT)</a:t>
            </a:r>
            <a:r>
              <a:rPr lang="en-US" sz="3400" dirty="0">
                <a:solidFill>
                  <a:srgbClr val="003300"/>
                </a:solidFill>
                <a:ea typeface="Heiti TC Light"/>
                <a:cs typeface="Heiti TC Light"/>
              </a:rPr>
              <a:t> ≤ 28 </a:t>
            </a:r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日</a:t>
            </a:r>
            <a:endParaRPr lang="en-US" altLang="zh-TW" sz="3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成</a:t>
            </a:r>
            <a:r>
              <a:rPr lang="zh-TW" altLang="en-US" sz="3400" dirty="0">
                <a:solidFill>
                  <a:srgbClr val="003300"/>
                </a:solidFill>
                <a:ea typeface="Heiti TC Light"/>
                <a:cs typeface="Heiti TC Light"/>
              </a:rPr>
              <a:t>功五要訣</a:t>
            </a:r>
            <a:r>
              <a:rPr lang="en-US" sz="3400" dirty="0">
                <a:solidFill>
                  <a:srgbClr val="003300"/>
                </a:solidFill>
                <a:ea typeface="Heiti TC Light"/>
                <a:cs typeface="Heiti TC Light"/>
              </a:rPr>
              <a:t>≤ 60 </a:t>
            </a:r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日</a:t>
            </a:r>
            <a:endParaRPr lang="en-US" altLang="zh-TW" sz="3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授</a:t>
            </a:r>
            <a:r>
              <a:rPr lang="zh-TW" altLang="en-US" sz="3400" dirty="0">
                <a:solidFill>
                  <a:srgbClr val="003300"/>
                </a:solidFill>
                <a:ea typeface="Heiti TC Light"/>
                <a:cs typeface="Heiti TC Light"/>
              </a:rPr>
              <a:t>證經理級訓</a:t>
            </a:r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練</a:t>
            </a:r>
            <a:endParaRPr lang="en-US" altLang="zh-TW" sz="3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出</a:t>
            </a:r>
            <a:r>
              <a:rPr lang="zh-TW" altLang="en-US" sz="3400" dirty="0">
                <a:solidFill>
                  <a:srgbClr val="003300"/>
                </a:solidFill>
                <a:ea typeface="Heiti TC Light"/>
                <a:cs typeface="Heiti TC Light"/>
              </a:rPr>
              <a:t>席本地研討會</a:t>
            </a:r>
            <a:r>
              <a:rPr lang="en-US" altLang="zh-TW" sz="3400" dirty="0">
                <a:solidFill>
                  <a:srgbClr val="003300"/>
                </a:solidFill>
                <a:ea typeface="Heiti TC Light"/>
                <a:cs typeface="Heiti TC Light"/>
              </a:rPr>
              <a:t>…</a:t>
            </a:r>
            <a:r>
              <a:rPr lang="zh-TW" altLang="en-US" sz="3400" dirty="0">
                <a:solidFill>
                  <a:srgbClr val="003300"/>
                </a:solidFill>
                <a:ea typeface="Heiti TC Light"/>
                <a:cs typeface="Heiti TC Light"/>
              </a:rPr>
              <a:t>購買</a:t>
            </a:r>
            <a:r>
              <a:rPr lang="en-US" altLang="zh-TW" sz="3400" dirty="0">
                <a:solidFill>
                  <a:srgbClr val="003300"/>
                </a:solidFill>
                <a:ea typeface="Heiti TC Light"/>
                <a:cs typeface="Heiti TC Light"/>
              </a:rPr>
              <a:t>3</a:t>
            </a:r>
            <a:r>
              <a:rPr lang="zh-TW" altLang="en-US" sz="3400" dirty="0">
                <a:solidFill>
                  <a:srgbClr val="003300"/>
                </a:solidFill>
                <a:ea typeface="Heiti TC Light"/>
                <a:cs typeface="Heiti TC Light"/>
              </a:rPr>
              <a:t>張門</a:t>
            </a:r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票</a:t>
            </a:r>
            <a:endParaRPr lang="en-US" altLang="zh-TW" sz="3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Corporate 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NEW UNFRANCHISE OWNER TRAINING (NUOT) ≤ 28 days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BASIC 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FIVE TRAINING (B5) ≤ 60 days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Executive 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Coordinator Certification Training (ECCT)</a:t>
            </a:r>
          </a:p>
          <a:p>
            <a:pPr marL="568325" indent="-342900"/>
            <a:r>
              <a:rPr 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Attend </a:t>
            </a:r>
            <a:r>
              <a:rPr 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Local Seminar...Buy 3 Tickets</a:t>
            </a:r>
          </a:p>
        </p:txBody>
      </p:sp>
    </p:spTree>
    <p:extLst>
      <p:ext uri="{BB962C8B-B14F-4D97-AF65-F5344CB8AC3E}">
        <p14:creationId xmlns:p14="http://schemas.microsoft.com/office/powerpoint/2010/main" val="18263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786" y="171475"/>
            <a:ext cx="7406700" cy="85725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2-3</a:t>
            </a:r>
            <a:r>
              <a:rPr lang="zh-TW" altLang="en-US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年計劃是你能做到的</a:t>
            </a:r>
            <a: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/>
            </a:r>
            <a:br>
              <a:rPr lang="en-US" altLang="zh-TW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The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Two to Three Year Plan IS </a:t>
            </a:r>
            <a:r>
              <a:rPr lang="en-US" sz="2400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within </a:t>
            </a:r>
            <a:r>
              <a:rPr lang="en-US" sz="2400" dirty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your 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477" y="3171586"/>
            <a:ext cx="8010622" cy="2652614"/>
          </a:xfrm>
        </p:spPr>
        <p:txBody>
          <a:bodyPr>
            <a:noAutofit/>
          </a:bodyPr>
          <a:lstStyle/>
          <a:p>
            <a:pPr marL="568325" indent="-342900"/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1 	You + 1 = 2 x 4 plans = 8/4 = 2 NEW</a:t>
            </a:r>
          </a:p>
          <a:p>
            <a:pPr marL="568325" indent="-342900"/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2 	You + 3 = 4 x 4 plans = 16/4 = 4 NEW</a:t>
            </a:r>
          </a:p>
          <a:p>
            <a:pPr marL="568325" indent="-342900"/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3 	You + 7 = 8 x 4 plans = 32/4 = 8 NEW</a:t>
            </a:r>
          </a:p>
          <a:p>
            <a:pPr marL="568325" indent="-342900"/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4 	You + 15 = 16 x 4 plans = 64/4 = 16 NEW</a:t>
            </a:r>
          </a:p>
          <a:p>
            <a:pPr marL="568325" indent="-342900"/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5 	You + 31 = 32 x 4 plans = 128/4 = 32 NEW</a:t>
            </a:r>
          </a:p>
          <a:p>
            <a:pPr marL="568325" indent="-342900"/>
            <a:r>
              <a:rPr lang="en-US" sz="1800" dirty="0">
                <a:solidFill>
                  <a:srgbClr val="003300"/>
                </a:solidFill>
                <a:ea typeface="Heiti TC Light"/>
                <a:cs typeface="Heiti TC Light"/>
              </a:rPr>
              <a:t>Month 6 	You + 63 = 63 x 4 plans = 252/4 = 63 NEW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78642" y="1031198"/>
            <a:ext cx="8010622" cy="265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457200" rtl="0" eaLnBrk="1" latinLnBrk="0" hangingPunct="1">
              <a:spcBef>
                <a:spcPct val="20000"/>
              </a:spcBef>
              <a:buFont typeface="+mj-lt"/>
              <a:buAutoNum type="romanUcPeriod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1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個月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	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+ 1 = 2 x 4 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= 8/4 = 2 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新人</a:t>
            </a:r>
            <a:endParaRPr lang="en-US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2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月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	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+ 3 = 4 x 4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= 16/4 = 4 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新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人</a:t>
            </a:r>
            <a:endParaRPr lang="en-US" altLang="zh-TW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3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月 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	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+ 7 = 8 x 4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= 32/4 = 8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新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人</a:t>
            </a:r>
            <a:endParaRPr lang="en-US" altLang="zh-TW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4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月 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	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+ 15 = 16 x 4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= 64/4 = 16 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新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人</a:t>
            </a:r>
            <a:endParaRPr lang="en-US" altLang="zh-TW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5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月 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	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+ 31 = 32 x 4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= 128/4 = 32 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新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人</a:t>
            </a:r>
            <a:endParaRPr lang="en-US" altLang="zh-TW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68325" indent="-342900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第</a:t>
            </a:r>
            <a:r>
              <a:rPr lang="en-US" altLang="zh-TW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6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個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月 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 	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你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+ 63 = 63 x 4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計劃</a:t>
            </a:r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= 252/4 = 63 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新人</a:t>
            </a:r>
            <a:endParaRPr lang="en-US" sz="2000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32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846</Words>
  <Application>Microsoft Office PowerPoint</Application>
  <PresentationFormat>On-screen Show (16:9)</PresentationFormat>
  <Paragraphs>145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PowerPoint Presentation</vt:lpstr>
      <vt:lpstr>ABC滾動模式ABC Pattern of Duplication &amp; Building Depth</vt:lpstr>
      <vt:lpstr>90天內把150 BV從「其他品牌」轉移到你的品牌90 Days to transfer 150 BV from  “Other Brands” to YOUR BRAND</vt:lpstr>
      <vt:lpstr>改變你的購物方式和購物地方 Change how you buy, and where you buy... 「你要購買的必需品」 “What you are going to buy anyway!”</vt:lpstr>
      <vt:lpstr>首10天建立60-300人名單 Create Possibility List 60-300 Names &amp; Contact Info. in first 10 days</vt:lpstr>
      <vt:lpstr>首12個月在每月的「新產品」中銷售100BV  Sell 100 BV in “New Product” / month for the first 12 months</vt:lpstr>
      <vt:lpstr>每月向4位或以上事業人選展示事業計劃 Show Business Plan to ≥ 4 Qualified Possibilities per month </vt:lpstr>
      <vt:lpstr>首90天應完成的訓練 Training in first 90 days</vt:lpstr>
      <vt:lpstr>2-3年計劃是你能做到的 The Two to Three Year Plan IS within your reach</vt:lpstr>
      <vt:lpstr>2-3年計劃是你能做到的 The Two to Three Year Plan IS within your reach</vt:lpstr>
      <vt:lpstr>2-3年計劃是你能做到的 The Two to Three Year Plan IS within your reach</vt:lpstr>
      <vt:lpstr>PowerPoint Presentation</vt:lpstr>
      <vt:lpstr>PowerPoint Presentation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33</cp:revision>
  <dcterms:created xsi:type="dcterms:W3CDTF">2015-03-13T19:07:17Z</dcterms:created>
  <dcterms:modified xsi:type="dcterms:W3CDTF">2015-05-06T04:17:51Z</dcterms:modified>
</cp:coreProperties>
</file>